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4"/>
    <p:sldMasterId id="2147483668" r:id="rId5"/>
    <p:sldMasterId id="2147483674" r:id="rId6"/>
    <p:sldMasterId id="2147483648" r:id="rId7"/>
    <p:sldMasterId id="2147483684" r:id="rId8"/>
    <p:sldMasterId id="2147483697" r:id="rId9"/>
    <p:sldMasterId id="2147483713" r:id="rId10"/>
  </p:sldMasterIdLst>
  <p:notesMasterIdLst>
    <p:notesMasterId r:id="rId32"/>
  </p:notesMasterIdLst>
  <p:handoutMasterIdLst>
    <p:handoutMasterId r:id="rId33"/>
  </p:handoutMasterIdLst>
  <p:sldIdLst>
    <p:sldId id="256" r:id="rId11"/>
    <p:sldId id="459" r:id="rId12"/>
    <p:sldId id="454" r:id="rId13"/>
    <p:sldId id="460" r:id="rId14"/>
    <p:sldId id="453" r:id="rId15"/>
    <p:sldId id="451" r:id="rId16"/>
    <p:sldId id="468" r:id="rId17"/>
    <p:sldId id="469" r:id="rId18"/>
    <p:sldId id="455" r:id="rId19"/>
    <p:sldId id="465" r:id="rId20"/>
    <p:sldId id="466" r:id="rId21"/>
    <p:sldId id="470" r:id="rId22"/>
    <p:sldId id="458" r:id="rId23"/>
    <p:sldId id="439" r:id="rId24"/>
    <p:sldId id="452" r:id="rId25"/>
    <p:sldId id="436" r:id="rId26"/>
    <p:sldId id="449" r:id="rId27"/>
    <p:sldId id="463" r:id="rId28"/>
    <p:sldId id="441" r:id="rId29"/>
    <p:sldId id="450" r:id="rId30"/>
    <p:sldId id="462" r:id="rId31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G." initials="CG" lastIdx="42" clrIdx="0">
    <p:extLst>
      <p:ext uri="{19B8F6BF-5375-455C-9EA6-DF929625EA0E}">
        <p15:presenceInfo xmlns:p15="http://schemas.microsoft.com/office/powerpoint/2012/main" userId="f81dcf5098a215fe" providerId="Windows Live"/>
      </p:ext>
    </p:extLst>
  </p:cmAuthor>
  <p:cmAuthor id="2" name="Moncef Bhs" initials="MB" lastIdx="1" clrIdx="1">
    <p:extLst>
      <p:ext uri="{19B8F6BF-5375-455C-9EA6-DF929625EA0E}">
        <p15:presenceInfo xmlns:p15="http://schemas.microsoft.com/office/powerpoint/2012/main" userId="09993f7edd40b824" providerId="Windows Live"/>
      </p:ext>
    </p:extLst>
  </p:cmAuthor>
  <p:cmAuthor id="3" name="Hristo Hriskov" initials="HH" lastIdx="6" clrIdx="2">
    <p:extLst>
      <p:ext uri="{19B8F6BF-5375-455C-9EA6-DF929625EA0E}">
        <p15:presenceInfo xmlns:p15="http://schemas.microsoft.com/office/powerpoint/2012/main" userId="9418e2c9b2463f00" providerId="Windows Live"/>
      </p:ext>
    </p:extLst>
  </p:cmAuthor>
  <p:cmAuthor id="4" name="Guest User" initials="GU" lastIdx="31" clrIdx="3">
    <p:extLst>
      <p:ext uri="{19B8F6BF-5375-455C-9EA6-DF929625EA0E}">
        <p15:presenceInfo xmlns:p15="http://schemas.microsoft.com/office/powerpoint/2012/main" userId="Guest User" providerId="Windows Live"/>
      </p:ext>
    </p:extLst>
  </p:cmAuthor>
  <p:cmAuthor id="5" name="Melvin Mathew" initials="MM" lastIdx="23" clrIdx="4">
    <p:extLst>
      <p:ext uri="{19B8F6BF-5375-455C-9EA6-DF929625EA0E}">
        <p15:presenceInfo xmlns:p15="http://schemas.microsoft.com/office/powerpoint/2012/main" userId="fd1691ae1bb2d092" providerId="Windows Live"/>
      </p:ext>
    </p:extLst>
  </p:cmAuthor>
  <p:cmAuthor id="6" name="Gastbenutzer" initials="Ga" lastIdx="2" clrIdx="5">
    <p:extLst>
      <p:ext uri="{19B8F6BF-5375-455C-9EA6-DF929625EA0E}">
        <p15:presenceInfo xmlns:p15="http://schemas.microsoft.com/office/powerpoint/2012/main" userId="Gastbenutzer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239"/>
    <a:srgbClr val="A379BB"/>
    <a:srgbClr val="CC66FF"/>
    <a:srgbClr val="FDFDFD"/>
    <a:srgbClr val="FAFAFA"/>
    <a:srgbClr val="F0F0F0"/>
    <a:srgbClr val="EEEEEE"/>
    <a:srgbClr val="FEFEFE"/>
    <a:srgbClr val="005293"/>
    <a:srgbClr val="397B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r>
              <a:rPr lang="en-IN">
                <a:latin typeface="Arial Nova Light" panose="020B0304020202020204" pitchFamily="34" charset="0"/>
              </a:rPr>
              <a:t>Number of</a:t>
            </a:r>
            <a:r>
              <a:rPr lang="en-IN" baseline="0">
                <a:latin typeface="Arial Nova Light" panose="020B0304020202020204" pitchFamily="34" charset="0"/>
              </a:rPr>
              <a:t> samples</a:t>
            </a:r>
            <a:endParaRPr lang="en-IN">
              <a:latin typeface="Arial Nova Light" panose="020B03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 Nova Light" panose="020B03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Set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Car</c:v>
                </c:pt>
                <c:pt idx="1">
                  <c:v>No Car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725</c:v>
                </c:pt>
                <c:pt idx="1">
                  <c:v>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33-4B8A-9130-F1AF002E04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Set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Car</c:v>
                </c:pt>
                <c:pt idx="1">
                  <c:v>No Car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400</c:v>
                </c:pt>
                <c:pt idx="1">
                  <c:v>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33-4B8A-9130-F1AF002E04F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Validation Set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Car</c:v>
                </c:pt>
                <c:pt idx="1">
                  <c:v>No Car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150</c:v>
                </c:pt>
                <c:pt idx="1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33-4B8A-9130-F1AF002E0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991497936"/>
        <c:axId val="1991497104"/>
      </c:barChart>
      <c:catAx>
        <c:axId val="199149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497104"/>
        <c:crosses val="autoZero"/>
        <c:auto val="1"/>
        <c:lblAlgn val="ctr"/>
        <c:lblOffset val="100"/>
        <c:noMultiLvlLbl val="0"/>
      </c:catAx>
      <c:valAx>
        <c:axId val="199149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9149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Nova Light" panose="020B03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9T04:21:24.200" idx="10">
    <p:pos x="10" y="10"/>
    <p:text>•Data formatting
•Damaged image extraction, changing the format of the images. 
•Car-NoCar model
•Some of the images did not have cars, therefore: 
•Prelim classification model to tell if there is a car or no car in the image.
</p:text>
    <p:extLst>
      <p:ext uri="{C676402C-5697-4E1C-873F-D02D1690AC5C}">
        <p15:threadingInfo xmlns:p15="http://schemas.microsoft.com/office/powerpoint/2012/main" timeZoneBias="420"/>
      </p:ext>
    </p:extLst>
  </p:cm>
  <p:cm authorId="4" dt="2022-06-19T04:36:56.684" idx="25">
    <p:pos x="10" y="146"/>
    <p:text>I adding the information...can you organize accordingly
</p:text>
    <p:extLst>
      <p:ext uri="{C676402C-5697-4E1C-873F-D02D1690AC5C}">
        <p15:threadingInfo xmlns:p15="http://schemas.microsoft.com/office/powerpoint/2012/main" timeZoneBias="420">
          <p15:parentCm authorId="1" idx="10"/>
        </p15:threadingInfo>
      </p:ext>
    </p:extLst>
  </p:cm>
  <p:cm authorId="1" dt="2022-06-19T13:37:03.954" idx="13">
    <p:pos x="10" y="282"/>
    <p:text>definitely</p:text>
    <p:extLst>
      <p:ext uri="{C676402C-5697-4E1C-873F-D02D1690AC5C}">
        <p15:threadingInfo xmlns:p15="http://schemas.microsoft.com/office/powerpoint/2012/main" timeZoneBias="-120">
          <p15:parentCm authorId="1" idx="10"/>
        </p15:threadingInfo>
      </p:ext>
    </p:extLst>
  </p:cm>
  <p:cm authorId="4" dt="2022-06-19T12:48:27.329" idx="30">
    <p:pos x="10" y="106"/>
    <p:text>maybe have this icon for some or all the ml slides
</p:text>
    <p:extLst>
      <p:ext uri="{C676402C-5697-4E1C-873F-D02D1690AC5C}">
        <p15:threadingInfo xmlns:p15="http://schemas.microsoft.com/office/powerpoint/2012/main" timeZoneBias="420">
          <p15:parentCm authorId="1" idx="10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9T04:21:24.200" idx="16">
    <p:pos x="10" y="10"/>
    <p:text>•Data formatting
•Damaged image extraction, changing the format of the images. 
•Car-NoCar model
•Some of the images did not have cars, therefore: 
•Prelim classification model to tell if there is a car or no car in the image.</p:text>
    <p:extLst>
      <p:ext uri="{C676402C-5697-4E1C-873F-D02D1690AC5C}">
        <p15:threadingInfo xmlns:p15="http://schemas.microsoft.com/office/powerpoint/2012/main" timeZoneBias="420"/>
      </p:ext>
    </p:extLst>
  </p:cm>
  <p:cm authorId="4" dt="2022-06-19T04:36:56.684" idx="27">
    <p:pos x="10" y="146"/>
    <p:text>I adding the information...can you organize accordingly
</p:text>
    <p:extLst>
      <p:ext uri="{C676402C-5697-4E1C-873F-D02D1690AC5C}">
        <p15:threadingInfo xmlns:p15="http://schemas.microsoft.com/office/powerpoint/2012/main" timeZoneBias="420">
          <p15:parentCm authorId="1" idx="16"/>
        </p15:threadingInfo>
      </p:ext>
    </p:extLst>
  </p:cm>
  <p:cm authorId="1" dt="2022-06-19T13:37:03.954" idx="17">
    <p:pos x="10" y="282"/>
    <p:text>definitely</p:text>
    <p:extLst>
      <p:ext uri="{C676402C-5697-4E1C-873F-D02D1690AC5C}">
        <p15:threadingInfo xmlns:p15="http://schemas.microsoft.com/office/powerpoint/2012/main" timeZoneBias="-120">
          <p15:parentCm authorId="1" idx="16"/>
        </p15:threadingInfo>
      </p:ext>
    </p:extLst>
  </p:cm>
  <p:cm authorId="1" dt="2022-06-19T19:55:00.561" idx="18">
    <p:pos x="146" y="146"/>
    <p:text>Tools:</p:text>
    <p:extLst>
      <p:ext uri="{C676402C-5697-4E1C-873F-D02D1690AC5C}">
        <p15:threadingInfo xmlns:p15="http://schemas.microsoft.com/office/powerpoint/2012/main" timeZoneBias="-120"/>
      </p:ext>
    </p:extLst>
  </p:cm>
  <p:cm authorId="1" dt="2022-06-19T19:55:12.179" idx="19">
    <p:pos x="146" y="282"/>
    <p:text>Tensorflow, keras</p:text>
    <p:extLst>
      <p:ext uri="{C676402C-5697-4E1C-873F-D02D1690AC5C}">
        <p15:threadingInfo xmlns:p15="http://schemas.microsoft.com/office/powerpoint/2012/main" timeZoneBias="-120">
          <p15:parentCm authorId="1" idx="18"/>
        </p15:threadingInfo>
      </p:ext>
    </p:extLst>
  </p:cm>
  <p:cm authorId="1" dt="2022-06-19T20:03:22.446" idx="21">
    <p:pos x="2310" y="1138"/>
    <p:text>mention the challenge with Colab resources</p:text>
    <p:extLst>
      <p:ext uri="{C676402C-5697-4E1C-873F-D02D1690AC5C}">
        <p15:threadingInfo xmlns:p15="http://schemas.microsoft.com/office/powerpoint/2012/main" timeZoneBias="-120"/>
      </p:ext>
    </p:extLst>
  </p:cm>
  <p:cm authorId="4" dt="2022-06-19T11:20:45.727" idx="29">
    <p:pos x="106" y="106"/>
    <p:text>I dont think this slide is needed. We all use same tools for ML. It seems redundant.
</p:text>
    <p:extLst>
      <p:ext uri="{C676402C-5697-4E1C-873F-D02D1690AC5C}">
        <p15:threadingInfo xmlns:p15="http://schemas.microsoft.com/office/powerpoint/2012/main" timeZoneBias="420"/>
      </p:ext>
    </p:extLst>
  </p:cm>
  <p:cm authorId="1" dt="2022-06-19T22:02:47.126" idx="32">
    <p:pos x="282" y="282"/>
    <p:text>Read slide notes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6-19T02:53:18.590" idx="22">
    <p:pos x="10" y="10"/>
    <p:text>Download the file and make a animation for this slide
</p:text>
    <p:extLst>
      <p:ext uri="{C676402C-5697-4E1C-873F-D02D1690AC5C}">
        <p15:threadingInfo xmlns:p15="http://schemas.microsoft.com/office/powerpoint/2012/main" timeZoneBias="420"/>
      </p:ext>
    </p:extLst>
  </p:cm>
  <p:cm authorId="1" dt="2022-06-19T03:07:25.695" idx="8">
    <p:pos x="10" y="106"/>
    <p:text>a simple method: screenrecording of the task and then we convert to high quality small-sized GIF that plays over and over. 
</p:text>
    <p:extLst>
      <p:ext uri="{C676402C-5697-4E1C-873F-D02D1690AC5C}">
        <p15:threadingInfo xmlns:p15="http://schemas.microsoft.com/office/powerpoint/2012/main" timeZoneBias="420">
          <p15:parentCm authorId="4" idx="22"/>
        </p15:threadingInfo>
      </p:ext>
    </p:extLst>
  </p:cm>
  <p:cm authorId="5" dt="2022-06-19T20:15:56.816" idx="19">
    <p:pos x="106" y="106"/>
    <p:text>Fit the slide to the general design language. Slide 3, 4 examples.</p:text>
    <p:extLst>
      <p:ext uri="{C676402C-5697-4E1C-873F-D02D1690AC5C}">
        <p15:threadingInfo xmlns:p15="http://schemas.microsoft.com/office/powerpoint/2012/main" timeZoneBias="-120"/>
      </p:ext>
    </p:extLst>
  </p:cm>
  <p:cm authorId="5" dt="2022-06-19T20:17:22.609" idx="23">
    <p:pos x="202" y="202"/>
    <p:text>Add icon next to the blue bar maybe?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2-06-19T20:16:04.356" idx="20">
    <p:pos x="10" y="10"/>
    <p:text>Fit the slide to the general design language. Slide 3, 4 examples.</p:text>
    <p:extLst>
      <p:ext uri="{C676402C-5697-4E1C-873F-D02D1690AC5C}">
        <p15:threadingInfo xmlns:p15="http://schemas.microsoft.com/office/powerpoint/2012/main" timeZoneBias="-120"/>
      </p:ext>
    </p:extLst>
  </p:cm>
  <p:cm authorId="6" dt="2022-06-20T11:35:44.866" idx="2">
    <p:pos x="106" y="106"/>
    <p:text>grammatical error should be corrected in:' I think its car'. Maybe :' Prediction: Car' is also better.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6-19T02:23:05.048" idx="21">
    <p:pos x="10" y="10"/>
    <p:text>Create a diagram on photoshop</p:text>
    <p:extLst>
      <p:ext uri="{C676402C-5697-4E1C-873F-D02D1690AC5C}">
        <p15:threadingInfo xmlns:p15="http://schemas.microsoft.com/office/powerpoint/2012/main" timeZoneBias="420"/>
      </p:ext>
    </p:extLst>
  </p:cm>
  <p:cm authorId="5" dt="2022-06-19T20:15:11.662" idx="18">
    <p:pos x="106" y="106"/>
    <p:text>Fit the slide to the general design language. Slide 3, 4 examples.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9T04:21:24.200" idx="23">
    <p:pos x="10" y="10"/>
    <p:text>•Data formatting
•Damaged image extraction, changing the format of the images. 
•Car-NoCar model
•Some of the images did not have cars, therefore: 
•Prelim classification model to tell if there is a car or no car in the image.</p:text>
    <p:extLst>
      <p:ext uri="{C676402C-5697-4E1C-873F-D02D1690AC5C}">
        <p15:threadingInfo xmlns:p15="http://schemas.microsoft.com/office/powerpoint/2012/main" timeZoneBias="420"/>
      </p:ext>
    </p:extLst>
  </p:cm>
  <p:cm authorId="4" dt="2022-06-19T04:36:56.684" idx="28">
    <p:pos x="10" y="146"/>
    <p:text>I adding the information...can you organize accordingly</p:text>
    <p:extLst>
      <p:ext uri="{C676402C-5697-4E1C-873F-D02D1690AC5C}">
        <p15:threadingInfo xmlns:p15="http://schemas.microsoft.com/office/powerpoint/2012/main" timeZoneBias="420">
          <p15:parentCm authorId="1" idx="23"/>
        </p15:threadingInfo>
      </p:ext>
    </p:extLst>
  </p:cm>
  <p:cm authorId="1" dt="2022-06-19T13:37:03.954" idx="24">
    <p:pos x="10" y="282"/>
    <p:text>definitely</p:text>
    <p:extLst>
      <p:ext uri="{C676402C-5697-4E1C-873F-D02D1690AC5C}">
        <p15:threadingInfo xmlns:p15="http://schemas.microsoft.com/office/powerpoint/2012/main" timeZoneBias="-120">
          <p15:parentCm authorId="1" idx="23"/>
        </p15:threadingInfo>
      </p:ext>
    </p:extLst>
  </p:cm>
  <p:cm authorId="1" dt="2022-06-19T19:55:00.561" idx="25">
    <p:pos x="146" y="146"/>
    <p:text>Tools:</p:text>
    <p:extLst>
      <p:ext uri="{C676402C-5697-4E1C-873F-D02D1690AC5C}">
        <p15:threadingInfo xmlns:p15="http://schemas.microsoft.com/office/powerpoint/2012/main" timeZoneBias="-120"/>
      </p:ext>
    </p:extLst>
  </p:cm>
  <p:cm authorId="1" dt="2022-06-19T19:55:12.179" idx="26">
    <p:pos x="146" y="282"/>
    <p:text>Tensorflow, keras</p:text>
    <p:extLst>
      <p:ext uri="{C676402C-5697-4E1C-873F-D02D1690AC5C}">
        <p15:threadingInfo xmlns:p15="http://schemas.microsoft.com/office/powerpoint/2012/main" timeZoneBias="-120">
          <p15:parentCm authorId="1" idx="25"/>
        </p15:threadingInfo>
      </p:ext>
    </p:extLst>
  </p:cm>
  <p:cm authorId="1" dt="2022-06-19T20:03:22.446" idx="27">
    <p:pos x="5946" y="1396"/>
    <p:text>mention the challenge with Colab resources</p:text>
    <p:extLst>
      <p:ext uri="{C676402C-5697-4E1C-873F-D02D1690AC5C}">
        <p15:threadingInfo xmlns:p15="http://schemas.microsoft.com/office/powerpoint/2012/main" timeZoneBias="-120"/>
      </p:ext>
    </p:extLst>
  </p:cm>
  <p:cm authorId="1" dt="2022-06-19T21:28:39.558" idx="30">
    <p:pos x="1138" y="1624"/>
    <p:text>Numbers in the middle represent how much working data is left in that step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9T12:51:04.265" idx="9">
    <p:pos x="10" y="10"/>
    <p:text>Data formatting
Damaged image extraction, changing the format of the images. 
Car-NoCar model
Some of the images did not have cars, therefore: 
Prelim classification model to tell if there is a car or no car in the image.</p:text>
    <p:extLst>
      <p:ext uri="{C676402C-5697-4E1C-873F-D02D1690AC5C}">
        <p15:threadingInfo xmlns:p15="http://schemas.microsoft.com/office/powerpoint/2012/main" timeZoneBias="-120"/>
      </p:ext>
    </p:extLst>
  </p:cm>
  <p:cm authorId="1" dt="2022-06-19T22:27:56.368" idx="34">
    <p:pos x="146" y="146"/>
    <p:text>talk about data extraction.
bounding boxes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9T13:24:37.641" idx="11">
    <p:pos x="10" y="10"/>
    <p:text>is this Malek?</p:text>
    <p:extLst>
      <p:ext uri="{C676402C-5697-4E1C-873F-D02D1690AC5C}">
        <p15:threadingInfo xmlns:p15="http://schemas.microsoft.com/office/powerpoint/2012/main" timeZoneBias="-120"/>
      </p:ext>
    </p:extLst>
  </p:cm>
  <p:cm authorId="4" dt="2022-06-19T04:24:54.447" idx="23">
    <p:pos x="10" y="146"/>
    <p:text>Sagor
</p:text>
    <p:extLst>
      <p:ext uri="{C676402C-5697-4E1C-873F-D02D1690AC5C}">
        <p15:threadingInfo xmlns:p15="http://schemas.microsoft.com/office/powerpoint/2012/main" timeZoneBias="420">
          <p15:parentCm authorId="1" idx="11"/>
        </p15:threadingInfo>
      </p:ext>
    </p:extLst>
  </p:cm>
  <p:cm authorId="1" dt="2022-06-19T13:25:05.169" idx="12">
    <p:pos x="10" y="282"/>
    <p:text>Okay awesome</p:text>
    <p:extLst>
      <p:ext uri="{C676402C-5697-4E1C-873F-D02D1690AC5C}">
        <p15:threadingInfo xmlns:p15="http://schemas.microsoft.com/office/powerpoint/2012/main" timeZoneBias="-120">
          <p15:parentCm authorId="1" idx="11"/>
        </p15:threadingInfo>
      </p:ext>
    </p:extLst>
  </p:cm>
  <p:cm authorId="4" dt="2022-06-19T04:33:57.867" idx="24">
    <p:pos x="10" y="418"/>
    <p:text>I adding the information...can you organize accordingly
</p:text>
    <p:extLst>
      <p:ext uri="{C676402C-5697-4E1C-873F-D02D1690AC5C}">
        <p15:threadingInfo xmlns:p15="http://schemas.microsoft.com/office/powerpoint/2012/main" timeZoneBias="420">
          <p15:parentCm authorId="1" idx="11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9T23:49:27.691" idx="40">
    <p:pos x="10" y="10"/>
    <p:text>Balanced data. Is it just how it was? Or was it intentionally selected so?</p:text>
    <p:extLst>
      <p:ext uri="{C676402C-5697-4E1C-873F-D02D1690AC5C}">
        <p15:threadingInfo xmlns:p15="http://schemas.microsoft.com/office/powerpoint/2012/main" timeZoneBias="-120"/>
      </p:ext>
    </p:extLst>
  </p:cm>
  <p:cm authorId="4" dt="2022-06-20T09:16:08.914" idx="31">
    <p:pos x="10" y="146"/>
    <p:text>intentionally, original data has way more images with cars
</p:text>
    <p:extLst>
      <p:ext uri="{C676402C-5697-4E1C-873F-D02D1690AC5C}">
        <p15:threadingInfo xmlns:p15="http://schemas.microsoft.com/office/powerpoint/2012/main" timeZoneBias="420">
          <p15:parentCm authorId="1" idx="40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2-06-19T20:16:43.663" idx="21">
    <p:pos x="10" y="10"/>
    <p:text>Values to bar graphs.</p:text>
    <p:extLst>
      <p:ext uri="{C676402C-5697-4E1C-873F-D02D1690AC5C}">
        <p15:threadingInfo xmlns:p15="http://schemas.microsoft.com/office/powerpoint/2012/main" timeZoneBias="-120"/>
      </p:ext>
    </p:extLst>
  </p:cm>
  <p:cm authorId="1" dt="2022-06-19T20:17:58.364" idx="28">
    <p:pos x="10" y="146"/>
    <p:text>on the chart itself?</p:text>
    <p:extLst>
      <p:ext uri="{C676402C-5697-4E1C-873F-D02D1690AC5C}">
        <p15:threadingInfo xmlns:p15="http://schemas.microsoft.com/office/powerpoint/2012/main" timeZoneBias="-120">
          <p15:parentCm authorId="5" idx="21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9T12:51:04.265" idx="33">
    <p:pos x="10" y="10"/>
    <p:text>Data formatting
Damaged image extraction, changing the format of the images. 
Car-NoCar model
Some of the images did not have cars, therefore: 
Prelim classification model to tell if there is a car or no car in the image.</p:text>
    <p:extLst>
      <p:ext uri="{C676402C-5697-4E1C-873F-D02D1690AC5C}">
        <p15:threadingInfo xmlns:p15="http://schemas.microsoft.com/office/powerpoint/2012/main" timeZoneBias="-120"/>
      </p:ext>
    </p:extLst>
  </p:cm>
  <p:cm authorId="1" dt="2022-06-19T22:44:22.282" idx="35">
    <p:pos x="146" y="146"/>
    <p:text>read slide notes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9T23:01:48.665" idx="36">
    <p:pos x="10" y="10"/>
    <p:text>read slide notes</p:text>
    <p:extLst>
      <p:ext uri="{C676402C-5697-4E1C-873F-D02D1690AC5C}">
        <p15:threadingInfo xmlns:p15="http://schemas.microsoft.com/office/powerpoint/2012/main" timeZoneBias="-120"/>
      </p:ext>
    </p:extLst>
  </p:cm>
  <p:cm authorId="1" dt="2022-06-19T23:06:39.974" idx="37">
    <p:pos x="146" y="146"/>
    <p:text>on this slide, stress on literature review because other parts have already been touched on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19T23:01:48.665" idx="41">
    <p:pos x="10" y="10"/>
    <p:text>read slide notes</p:text>
    <p:extLst>
      <p:ext uri="{C676402C-5697-4E1C-873F-D02D1690AC5C}">
        <p15:threadingInfo xmlns:p15="http://schemas.microsoft.com/office/powerpoint/2012/main" timeZoneBias="-120"/>
      </p:ext>
    </p:extLst>
  </p:cm>
  <p:cm authorId="1" dt="2022-06-19T23:06:39.974" idx="42">
    <p:pos x="146" y="146"/>
    <p:text>on this slide, stress on literature review because other parts have already been touched on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21/06/2022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21/06/2022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82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Numbers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middle</a:t>
            </a:r>
            <a:r>
              <a:rPr lang="de-DE"/>
              <a:t> </a:t>
            </a:r>
            <a:r>
              <a:rPr lang="de-DE" err="1"/>
              <a:t>represent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much</a:t>
            </a:r>
            <a:r>
              <a:rPr lang="de-DE"/>
              <a:t> </a:t>
            </a:r>
            <a:r>
              <a:rPr lang="de-DE" err="1"/>
              <a:t>working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left</a:t>
            </a:r>
            <a:r>
              <a:rPr lang="de-DE"/>
              <a:t> in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step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948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05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[</a:t>
            </a:r>
            <a:r>
              <a:rPr lang="de-DE" err="1"/>
              <a:t>no</a:t>
            </a:r>
            <a:r>
              <a:rPr lang="de-DE"/>
              <a:t>]</a:t>
            </a:r>
            <a:r>
              <a:rPr lang="de-DE" err="1"/>
              <a:t>car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 </a:t>
            </a:r>
            <a:r>
              <a:rPr lang="de-DE" err="1"/>
              <a:t>gives</a:t>
            </a:r>
            <a:r>
              <a:rPr lang="de-DE"/>
              <a:t> </a:t>
            </a:r>
            <a:r>
              <a:rPr lang="de-DE" err="1"/>
              <a:t>us</a:t>
            </a:r>
            <a:r>
              <a:rPr lang="de-DE"/>
              <a:t> car-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images</a:t>
            </a:r>
            <a:r>
              <a:rPr lang="de-DE"/>
              <a:t>. The </a:t>
            </a:r>
            <a:r>
              <a:rPr lang="de-DE" err="1"/>
              <a:t>images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bboxed</a:t>
            </a:r>
            <a:r>
              <a:rPr lang="de-DE"/>
              <a:t> and </a:t>
            </a:r>
            <a:r>
              <a:rPr lang="de-DE" err="1"/>
              <a:t>split</a:t>
            </a:r>
            <a:r>
              <a:rPr lang="de-DE"/>
              <a:t> </a:t>
            </a:r>
            <a:r>
              <a:rPr lang="de-DE" err="1"/>
              <a:t>among</a:t>
            </a:r>
            <a:r>
              <a:rPr lang="de-DE"/>
              <a:t> </a:t>
            </a:r>
            <a:r>
              <a:rPr lang="de-DE" err="1"/>
              <a:t>team</a:t>
            </a:r>
            <a:r>
              <a:rPr lang="de-DE"/>
              <a:t> </a:t>
            </a:r>
            <a:r>
              <a:rPr lang="de-DE" err="1"/>
              <a:t>members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manual</a:t>
            </a:r>
            <a:r>
              <a:rPr lang="de-DE"/>
              <a:t> </a:t>
            </a:r>
            <a:r>
              <a:rPr lang="de-DE" err="1"/>
              <a:t>labelling</a:t>
            </a:r>
            <a:r>
              <a:rPr lang="de-DE"/>
              <a:t>. The </a:t>
            </a:r>
            <a:r>
              <a:rPr lang="de-DE" err="1"/>
              <a:t>labelled</a:t>
            </a:r>
            <a:r>
              <a:rPr lang="de-DE"/>
              <a:t> </a:t>
            </a:r>
            <a:r>
              <a:rPr lang="de-DE" err="1"/>
              <a:t>images</a:t>
            </a:r>
            <a:r>
              <a:rPr lang="de-DE"/>
              <a:t> will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final </a:t>
            </a:r>
            <a:r>
              <a:rPr lang="de-DE" err="1"/>
              <a:t>model</a:t>
            </a:r>
            <a:r>
              <a:rPr lang="de-DE"/>
              <a:t> </a:t>
            </a:r>
            <a:r>
              <a:rPr lang="de-DE" err="1"/>
              <a:t>training</a:t>
            </a:r>
            <a:r>
              <a:rPr lang="de-DE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29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What</a:t>
            </a:r>
            <a:r>
              <a:rPr lang="de-DE"/>
              <a:t> Tool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make</a:t>
            </a:r>
            <a:r>
              <a:rPr lang="de-DE"/>
              <a:t> </a:t>
            </a:r>
            <a:r>
              <a:rPr lang="de-DE" err="1"/>
              <a:t>classification</a:t>
            </a:r>
            <a:r>
              <a:rPr lang="de-DE"/>
              <a:t> easy. </a:t>
            </a:r>
          </a:p>
          <a:p>
            <a:r>
              <a:rPr lang="de-DE" err="1"/>
              <a:t>Refer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intro</a:t>
            </a:r>
            <a:r>
              <a:rPr lang="de-DE"/>
              <a:t> </a:t>
            </a:r>
            <a:r>
              <a:rPr lang="de-DE" err="1"/>
              <a:t>slide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where</a:t>
            </a:r>
            <a:r>
              <a:rPr lang="de-DE"/>
              <a:t> 8100 </a:t>
            </a:r>
            <a:r>
              <a:rPr lang="de-DE" err="1"/>
              <a:t>images</a:t>
            </a:r>
            <a:r>
              <a:rPr lang="de-DE"/>
              <a:t> </a:t>
            </a:r>
            <a:r>
              <a:rPr lang="de-DE" err="1"/>
              <a:t>comes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.</a:t>
            </a:r>
          </a:p>
          <a:p>
            <a:r>
              <a:rPr lang="de-DE" err="1"/>
              <a:t>Literature</a:t>
            </a:r>
            <a:r>
              <a:rPr lang="de-DE"/>
              <a:t> review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give</a:t>
            </a:r>
            <a:r>
              <a:rPr lang="de-DE"/>
              <a:t> </a:t>
            </a:r>
            <a:r>
              <a:rPr lang="de-DE" err="1"/>
              <a:t>us</a:t>
            </a:r>
            <a:r>
              <a:rPr lang="de-DE"/>
              <a:t> </a:t>
            </a:r>
            <a:r>
              <a:rPr lang="de-DE" err="1"/>
              <a:t>new</a:t>
            </a:r>
            <a:r>
              <a:rPr lang="de-DE"/>
              <a:t> </a:t>
            </a:r>
            <a:r>
              <a:rPr lang="de-DE" err="1"/>
              <a:t>ideas</a:t>
            </a:r>
            <a:r>
              <a:rPr lang="de-DE"/>
              <a:t> but will not </a:t>
            </a:r>
            <a:r>
              <a:rPr lang="de-DE" err="1"/>
              <a:t>affect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done</a:t>
            </a:r>
            <a:r>
              <a:rPr lang="de-DE"/>
              <a:t> [</a:t>
            </a:r>
            <a:r>
              <a:rPr lang="de-DE" err="1"/>
              <a:t>no</a:t>
            </a:r>
            <a:r>
              <a:rPr lang="de-DE"/>
              <a:t>]</a:t>
            </a:r>
            <a:r>
              <a:rPr lang="de-DE" err="1"/>
              <a:t>car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Segoe UI" panose="020B0502040204020203" pitchFamily="34" charset="0"/>
              </a:rPr>
              <a:t>on this slide, stress on literature review because other parts have already been touched on</a:t>
            </a:r>
            <a:endParaRPr lang="en-US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48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What</a:t>
            </a:r>
            <a:r>
              <a:rPr lang="de-DE"/>
              <a:t> Tool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make</a:t>
            </a:r>
            <a:r>
              <a:rPr lang="de-DE"/>
              <a:t> </a:t>
            </a:r>
            <a:r>
              <a:rPr lang="de-DE" err="1"/>
              <a:t>classification</a:t>
            </a:r>
            <a:r>
              <a:rPr lang="de-DE"/>
              <a:t> easy. </a:t>
            </a:r>
          </a:p>
          <a:p>
            <a:r>
              <a:rPr lang="de-DE" err="1"/>
              <a:t>Refer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intro</a:t>
            </a:r>
            <a:r>
              <a:rPr lang="de-DE"/>
              <a:t> </a:t>
            </a:r>
            <a:r>
              <a:rPr lang="de-DE" err="1"/>
              <a:t>slide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where</a:t>
            </a:r>
            <a:r>
              <a:rPr lang="de-DE"/>
              <a:t> 8100 </a:t>
            </a:r>
            <a:r>
              <a:rPr lang="de-DE" err="1"/>
              <a:t>images</a:t>
            </a:r>
            <a:r>
              <a:rPr lang="de-DE"/>
              <a:t> </a:t>
            </a:r>
            <a:r>
              <a:rPr lang="de-DE" err="1"/>
              <a:t>comes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.</a:t>
            </a:r>
          </a:p>
          <a:p>
            <a:r>
              <a:rPr lang="de-DE" err="1"/>
              <a:t>Literature</a:t>
            </a:r>
            <a:r>
              <a:rPr lang="de-DE"/>
              <a:t> review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give</a:t>
            </a:r>
            <a:r>
              <a:rPr lang="de-DE"/>
              <a:t> </a:t>
            </a:r>
            <a:r>
              <a:rPr lang="de-DE" err="1"/>
              <a:t>us</a:t>
            </a:r>
            <a:r>
              <a:rPr lang="de-DE"/>
              <a:t> </a:t>
            </a:r>
            <a:r>
              <a:rPr lang="de-DE" err="1"/>
              <a:t>new</a:t>
            </a:r>
            <a:r>
              <a:rPr lang="de-DE"/>
              <a:t> </a:t>
            </a:r>
            <a:r>
              <a:rPr lang="de-DE" err="1"/>
              <a:t>ideas</a:t>
            </a:r>
            <a:r>
              <a:rPr lang="de-DE"/>
              <a:t> but will not </a:t>
            </a:r>
            <a:r>
              <a:rPr lang="de-DE" err="1"/>
              <a:t>affect</a:t>
            </a:r>
            <a:r>
              <a:rPr lang="de-DE"/>
              <a:t>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already</a:t>
            </a:r>
            <a:r>
              <a:rPr lang="de-DE"/>
              <a:t> </a:t>
            </a:r>
            <a:r>
              <a:rPr lang="de-DE" err="1"/>
              <a:t>done</a:t>
            </a:r>
            <a:r>
              <a:rPr lang="de-DE"/>
              <a:t> [</a:t>
            </a:r>
            <a:r>
              <a:rPr lang="de-DE" err="1"/>
              <a:t>no</a:t>
            </a:r>
            <a:r>
              <a:rPr lang="de-DE"/>
              <a:t>]</a:t>
            </a:r>
            <a:r>
              <a:rPr lang="de-DE" err="1"/>
              <a:t>car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Segoe UI" panose="020B0502040204020203" pitchFamily="34" charset="0"/>
              </a:rPr>
              <a:t>on this slide, stress on literature review because other parts have already been touched on</a:t>
            </a:r>
            <a:endParaRPr lang="en-US" sz="180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054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Mention </a:t>
            </a:r>
            <a:r>
              <a:rPr lang="de-DE" err="1"/>
              <a:t>why</a:t>
            </a:r>
            <a:r>
              <a:rPr lang="de-DE"/>
              <a:t> </a:t>
            </a:r>
            <a:r>
              <a:rPr lang="de-DE" err="1"/>
              <a:t>colab</a:t>
            </a:r>
            <a:r>
              <a:rPr lang="de-DE"/>
              <a:t>: </a:t>
            </a:r>
            <a:r>
              <a:rPr lang="de-DE" err="1"/>
              <a:t>free</a:t>
            </a:r>
            <a:r>
              <a:rPr lang="de-DE"/>
              <a:t> </a:t>
            </a:r>
            <a:r>
              <a:rPr lang="de-DE" err="1"/>
              <a:t>tier</a:t>
            </a:r>
            <a:r>
              <a:rPr lang="de-DE"/>
              <a:t> and </a:t>
            </a:r>
            <a:r>
              <a:rPr lang="de-DE" err="1"/>
              <a:t>really</a:t>
            </a:r>
            <a:r>
              <a:rPr lang="de-DE"/>
              <a:t> </a:t>
            </a:r>
            <a:r>
              <a:rPr lang="de-DE" err="1"/>
              <a:t>good</a:t>
            </a:r>
            <a:r>
              <a:rPr lang="de-DE"/>
              <a:t> </a:t>
            </a:r>
            <a:r>
              <a:rPr lang="de-DE" err="1"/>
              <a:t>resources</a:t>
            </a:r>
            <a:r>
              <a:rPr lang="de-DE"/>
              <a:t> AS WE AWAIT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chair‘s</a:t>
            </a:r>
            <a:r>
              <a:rPr lang="de-DE"/>
              <a:t> </a:t>
            </a:r>
            <a:r>
              <a:rPr lang="de-DE" err="1"/>
              <a:t>resource</a:t>
            </a:r>
            <a:r>
              <a:rPr lang="de-DE"/>
              <a:t> </a:t>
            </a:r>
            <a:r>
              <a:rPr lang="de-DE" err="1"/>
              <a:t>provisioning</a:t>
            </a:r>
            <a:r>
              <a:rPr lang="de-DE"/>
              <a:t> (but </a:t>
            </a:r>
            <a:r>
              <a:rPr lang="de-DE" err="1"/>
              <a:t>don‘t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mean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lol)</a:t>
            </a:r>
          </a:p>
          <a:p>
            <a:r>
              <a:rPr lang="de-DE"/>
              <a:t>Keras and TF </a:t>
            </a:r>
            <a:r>
              <a:rPr lang="de-DE" err="1"/>
              <a:t>because</a:t>
            </a:r>
            <a:r>
              <a:rPr lang="de-DE"/>
              <a:t> Google.</a:t>
            </a:r>
          </a:p>
          <a:p>
            <a:r>
              <a:rPr lang="de-DE" err="1"/>
              <a:t>Colab</a:t>
            </a:r>
            <a:r>
              <a:rPr lang="de-DE"/>
              <a:t> </a:t>
            </a:r>
            <a:r>
              <a:rPr lang="de-DE" err="1"/>
              <a:t>access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limited. </a:t>
            </a:r>
            <a:r>
              <a:rPr lang="de-DE" err="1"/>
              <a:t>Could</a:t>
            </a:r>
            <a:r>
              <a:rPr lang="de-DE"/>
              <a:t> </a:t>
            </a:r>
            <a:r>
              <a:rPr lang="de-DE" err="1"/>
              <a:t>really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a premium </a:t>
            </a:r>
            <a:r>
              <a:rPr lang="de-DE" err="1"/>
              <a:t>subscription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chair</a:t>
            </a:r>
            <a:r>
              <a:rPr lang="de-DE"/>
              <a:t>,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virtual </a:t>
            </a:r>
            <a:r>
              <a:rPr lang="de-DE" err="1"/>
              <a:t>machine</a:t>
            </a:r>
            <a:r>
              <a:rPr lang="de-DE"/>
              <a:t> </a:t>
            </a:r>
            <a:r>
              <a:rPr lang="de-DE" err="1"/>
              <a:t>promised</a:t>
            </a:r>
            <a:r>
              <a:rPr lang="de-DE"/>
              <a:t>. (</a:t>
            </a:r>
            <a:r>
              <a:rPr lang="de-DE" err="1"/>
              <a:t>smile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30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5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05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06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92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59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28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9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15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23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57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22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06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4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88" y="28619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88845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0" y="770795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4002" y="770794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262449"/>
            <a:ext cx="7821445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pl-PL"/>
              <a:t>Pecha Kucha by </a:t>
            </a:r>
            <a:r>
              <a:rPr lang="en-US"/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5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5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DA675F1-802B-41C3-8E3B-0BC107DD15D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18488" y="323850"/>
            <a:ext cx="604837" cy="319088"/>
            <a:chOff x="5177" y="204"/>
            <a:chExt cx="381" cy="201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278AFA4-DDC6-42D4-A3F1-255C64185FE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C130FD9-BFBD-4E3E-B211-7A63652D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Datenverarbeitung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Fakultät für Elektrotechnik und Informationstechnik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EB43FDA-C21A-4028-9F9D-04F9B84750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5900" y="163513"/>
            <a:ext cx="987425" cy="479425"/>
            <a:chOff x="4936" y="103"/>
            <a:chExt cx="622" cy="302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ABFAEBC5-4896-456F-AAD6-30E9B4EC63E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36" y="103"/>
              <a:ext cx="62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5326C43-7159-488F-B003-343C26BFF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76177CA-BC2D-4BD9-B4D9-4A6D15383F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18488" y="323850"/>
            <a:ext cx="604837" cy="319088"/>
            <a:chOff x="5177" y="204"/>
            <a:chExt cx="381" cy="201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9C8D5BA2-685A-4357-9CD4-C0DA2A2EDB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AAF334-35CA-488F-A06A-A270FC9254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2" r:id="rId9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4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9.png"/><Relationship Id="rId18" Type="http://schemas.openxmlformats.org/officeDocument/2006/relationships/image" Target="../media/image31.png"/><Relationship Id="rId3" Type="http://schemas.openxmlformats.org/officeDocument/2006/relationships/image" Target="../media/image8.gif"/><Relationship Id="rId21" Type="http://schemas.openxmlformats.org/officeDocument/2006/relationships/comments" Target="../comments/comment7.xml"/><Relationship Id="rId7" Type="http://schemas.openxmlformats.org/officeDocument/2006/relationships/image" Target="../media/image26.png"/><Relationship Id="rId12" Type="http://schemas.microsoft.com/office/2007/relationships/hdphoto" Target="../media/hdphoto7.wdp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20.png"/><Relationship Id="rId10" Type="http://schemas.microsoft.com/office/2007/relationships/hdphoto" Target="../media/hdphoto6.wdp"/><Relationship Id="rId19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27.png"/><Relationship Id="rId1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gif"/><Relationship Id="rId7" Type="http://schemas.openxmlformats.org/officeDocument/2006/relationships/image" Target="../media/image31.png"/><Relationship Id="rId12" Type="http://schemas.openxmlformats.org/officeDocument/2006/relationships/comments" Target="../comments/comment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11" Type="http://schemas.openxmlformats.org/officeDocument/2006/relationships/image" Target="../media/image36.svg"/><Relationship Id="rId5" Type="http://schemas.openxmlformats.org/officeDocument/2006/relationships/image" Target="../media/image15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comments" Target="../comments/comment9.xml"/><Relationship Id="rId5" Type="http://schemas.openxmlformats.org/officeDocument/2006/relationships/image" Target="../media/image37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0.xml"/><Relationship Id="rId3" Type="http://schemas.openxmlformats.org/officeDocument/2006/relationships/image" Target="../media/image8.gi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1.xml"/><Relationship Id="rId5" Type="http://schemas.openxmlformats.org/officeDocument/2006/relationships/comments" Target="../comments/comment1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5" Type="http://schemas.openxmlformats.org/officeDocument/2006/relationships/comments" Target="../comments/comment12.xml"/><Relationship Id="rId4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gif"/><Relationship Id="rId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47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Relationship Id="rId5" Type="http://schemas.openxmlformats.org/officeDocument/2006/relationships/comments" Target="../comments/comment1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8.gi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8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1.xml"/><Relationship Id="rId6" Type="http://schemas.microsoft.com/office/2007/relationships/hdphoto" Target="../media/hdphoto3.wdp"/><Relationship Id="rId11" Type="http://schemas.openxmlformats.org/officeDocument/2006/relationships/comments" Target="../comments/comment3.xm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1.xml"/><Relationship Id="rId4" Type="http://schemas.openxmlformats.org/officeDocument/2006/relationships/comments" Target="../comments/commen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comments" Target="../comments/comment5.xml"/><Relationship Id="rId5" Type="http://schemas.openxmlformats.org/officeDocument/2006/relationships/chart" Target="../charts/char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Relationship Id="rId5" Type="http://schemas.openxmlformats.org/officeDocument/2006/relationships/comments" Target="../comments/commen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53543" y="0"/>
            <a:ext cx="5290458" cy="51435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5" name="TextBox 5"/>
          <p:cNvSpPr txBox="1"/>
          <p:nvPr/>
        </p:nvSpPr>
        <p:spPr>
          <a:xfrm>
            <a:off x="514350" y="3802983"/>
            <a:ext cx="1684564" cy="4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457200" fontAlgn="auto">
              <a:lnSpc>
                <a:spcPts val="1820"/>
              </a:lnSpc>
              <a:spcAft>
                <a:spcPts val="0"/>
              </a:spcAft>
            </a:pPr>
            <a:r>
              <a:rPr lang="en-US" sz="1300">
                <a:solidFill>
                  <a:srgbClr val="16214B"/>
                </a:solidFill>
                <a:latin typeface="Montserrat"/>
                <a:cs typeface="+mn-cs"/>
              </a:rPr>
              <a:t>aka: the second </a:t>
            </a:r>
            <a:r>
              <a:rPr lang="en-US" sz="1300" err="1">
                <a:solidFill>
                  <a:srgbClr val="16214B"/>
                </a:solidFill>
                <a:latin typeface="Montserrat"/>
                <a:cs typeface="+mn-cs"/>
              </a:rPr>
              <a:t>pecha</a:t>
            </a:r>
            <a:r>
              <a:rPr lang="en-US" sz="1300">
                <a:solidFill>
                  <a:srgbClr val="16214B"/>
                </a:solidFill>
                <a:latin typeface="Montserrat"/>
                <a:cs typeface="+mn-cs"/>
              </a:rPr>
              <a:t> </a:t>
            </a:r>
            <a:r>
              <a:rPr lang="en-US" sz="1300" err="1">
                <a:solidFill>
                  <a:srgbClr val="16214B"/>
                </a:solidFill>
                <a:latin typeface="Montserrat"/>
                <a:cs typeface="+mn-cs"/>
              </a:rPr>
              <a:t>kucha</a:t>
            </a:r>
            <a:r>
              <a:rPr lang="en-US" sz="1300">
                <a:solidFill>
                  <a:srgbClr val="16214B"/>
                </a:solidFill>
                <a:latin typeface="Montserrat"/>
                <a:cs typeface="+mn-cs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7874" y="466162"/>
            <a:ext cx="3223079" cy="1598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00" fontAlgn="auto">
              <a:lnSpc>
                <a:spcPts val="64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>
                <a:solidFill>
                  <a:srgbClr val="0C45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5:</a:t>
            </a:r>
          </a:p>
          <a:p>
            <a:pPr defTabSz="457200" fontAlgn="auto">
              <a:lnSpc>
                <a:spcPts val="64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>
                <a:solidFill>
                  <a:srgbClr val="0C45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__doc__()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070741" y="466162"/>
            <a:ext cx="4856061" cy="4211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A3E4A3-1E4D-D7C4-EB02-940B663B3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3137" y1="1724" x2="49020" y2="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3396" y="289560"/>
            <a:ext cx="753406" cy="4107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22147"/>
            <a:ext cx="593656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ML:</a:t>
            </a:r>
            <a:br>
              <a:rPr lang="en-US" sz="320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Extraction &amp; Segmentation</a:t>
            </a:r>
          </a:p>
        </p:txBody>
      </p:sp>
      <p:pic>
        <p:nvPicPr>
          <p:cNvPr id="19" name="Grafik 2" descr="countdown.gif">
            <a:extLst>
              <a:ext uri="{FF2B5EF4-FFF2-40B4-BE49-F238E27FC236}">
                <a16:creationId xmlns:a16="http://schemas.microsoft.com/office/drawing/2014/main" id="{CCD605AB-849F-942F-121F-5AE29B515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01C54-C665-F0C6-21F6-F0CF1DC3DBAD}"/>
              </a:ext>
            </a:extLst>
          </p:cNvPr>
          <p:cNvGrpSpPr/>
          <p:nvPr/>
        </p:nvGrpSpPr>
        <p:grpSpPr>
          <a:xfrm>
            <a:off x="7641245" y="120680"/>
            <a:ext cx="1036030" cy="993745"/>
            <a:chOff x="7631720" y="44480"/>
            <a:chExt cx="920226" cy="87875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658315B-D949-7596-EF88-805E64257C2A}"/>
                </a:ext>
              </a:extLst>
            </p:cNvPr>
            <p:cNvGrpSpPr/>
            <p:nvPr/>
          </p:nvGrpSpPr>
          <p:grpSpPr>
            <a:xfrm>
              <a:off x="8068934" y="528780"/>
              <a:ext cx="400258" cy="379063"/>
              <a:chOff x="6106899" y="302120"/>
              <a:chExt cx="750265" cy="710537"/>
            </a:xfrm>
          </p:grpSpPr>
          <p:pic>
            <p:nvPicPr>
              <p:cNvPr id="23" name="Picture 2" descr="Format - Free interface icons">
                <a:extLst>
                  <a:ext uri="{FF2B5EF4-FFF2-40B4-BE49-F238E27FC236}">
                    <a16:creationId xmlns:a16="http://schemas.microsoft.com/office/drawing/2014/main" id="{9C80BF12-3884-213F-C263-FF7C1CEA6A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4" t="6072" r="58608" b="87374"/>
              <a:stretch/>
            </p:blipFill>
            <p:spPr bwMode="auto">
              <a:xfrm>
                <a:off x="6106899" y="302120"/>
                <a:ext cx="750265" cy="71053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25C8AA3-8078-2B5D-47CC-D0EC2E22CF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6157" t="22675" r="26157" b="34826"/>
              <a:stretch/>
            </p:blipFill>
            <p:spPr>
              <a:xfrm>
                <a:off x="6239281" y="407357"/>
                <a:ext cx="485500" cy="500063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9ADE047-1748-78CF-3FF5-A9E375141381}"/>
                </a:ext>
              </a:extLst>
            </p:cNvPr>
            <p:cNvGrpSpPr/>
            <p:nvPr/>
          </p:nvGrpSpPr>
          <p:grpSpPr>
            <a:xfrm>
              <a:off x="8068934" y="44480"/>
              <a:ext cx="483012" cy="428820"/>
              <a:chOff x="5409730" y="352093"/>
              <a:chExt cx="816241" cy="724662"/>
            </a:xfrm>
          </p:grpSpPr>
          <p:pic>
            <p:nvPicPr>
              <p:cNvPr id="26" name="Picture 2" descr="Format - Free interface icons">
                <a:extLst>
                  <a:ext uri="{FF2B5EF4-FFF2-40B4-BE49-F238E27FC236}">
                    <a16:creationId xmlns:a16="http://schemas.microsoft.com/office/drawing/2014/main" id="{855253A4-CF23-EBC0-730B-12B2596F2C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" t="1779" r="53708" b="60032"/>
              <a:stretch/>
            </p:blipFill>
            <p:spPr bwMode="auto">
              <a:xfrm>
                <a:off x="5409730" y="475608"/>
                <a:ext cx="587075" cy="601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>
                <a:extLst>
                  <a:ext uri="{FF2B5EF4-FFF2-40B4-BE49-F238E27FC236}">
                    <a16:creationId xmlns:a16="http://schemas.microsoft.com/office/drawing/2014/main" id="{DABF9096-0938-0826-463B-0922E51731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8306" y="352093"/>
                <a:ext cx="667665" cy="444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" descr="Format - Free interface icons">
              <a:extLst>
                <a:ext uri="{FF2B5EF4-FFF2-40B4-BE49-F238E27FC236}">
                  <a16:creationId xmlns:a16="http://schemas.microsoft.com/office/drawing/2014/main" id="{418ED98D-92EF-7E46-271E-B268FD5B18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9" t="1779" r="53708" b="60032"/>
            <a:stretch/>
          </p:blipFill>
          <p:spPr bwMode="auto">
            <a:xfrm>
              <a:off x="7631720" y="513385"/>
              <a:ext cx="400259" cy="409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Format - Free interface icons">
              <a:extLst>
                <a:ext uri="{FF2B5EF4-FFF2-40B4-BE49-F238E27FC236}">
                  <a16:creationId xmlns:a16="http://schemas.microsoft.com/office/drawing/2014/main" id="{B2CF6C8D-44F9-7864-DD94-08C28CF7E2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4" t="6072" r="58608" b="87374"/>
            <a:stretch/>
          </p:blipFill>
          <p:spPr bwMode="auto">
            <a:xfrm>
              <a:off x="7645918" y="114371"/>
              <a:ext cx="377601" cy="35760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846E5A-7A70-5211-5469-D539131D6CFD}"/>
              </a:ext>
            </a:extLst>
          </p:cNvPr>
          <p:cNvGrpSpPr/>
          <p:nvPr/>
        </p:nvGrpSpPr>
        <p:grpSpPr>
          <a:xfrm>
            <a:off x="1860147" y="2020371"/>
            <a:ext cx="3706989" cy="2333390"/>
            <a:chOff x="499068" y="1865992"/>
            <a:chExt cx="4559641" cy="2870098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6738CC32-E28A-DD64-6DC1-9431FC0123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95" t="32095" r="21311" b="21311"/>
            <a:stretch/>
          </p:blipFill>
          <p:spPr bwMode="auto">
            <a:xfrm>
              <a:off x="499075" y="1865992"/>
              <a:ext cx="2220070" cy="1387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060208DB-0572-09AA-A7A9-9B5E7934FF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1" t="2727" r="3191" b="4804"/>
            <a:stretch/>
          </p:blipFill>
          <p:spPr bwMode="auto">
            <a:xfrm>
              <a:off x="2816489" y="1865992"/>
              <a:ext cx="2242220" cy="140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382E5FB8-AB5E-9438-B60E-ED9C749F1C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6" t="11096" r="35872" b="35872"/>
            <a:stretch/>
          </p:blipFill>
          <p:spPr bwMode="auto">
            <a:xfrm>
              <a:off x="499068" y="3334700"/>
              <a:ext cx="2242219" cy="1401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C0A128D9-5283-7904-ECD1-8260F1F950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68" t="48768"/>
            <a:stretch/>
          </p:blipFill>
          <p:spPr bwMode="auto">
            <a:xfrm>
              <a:off x="2816486" y="3334700"/>
              <a:ext cx="2242221" cy="140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0F488F03-3958-2B53-7035-CEE3E3DD39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9030" y="2571751"/>
            <a:ext cx="903816" cy="880110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E1D7E4E8-25B8-DB44-CBAB-BE04D3216392}"/>
              </a:ext>
            </a:extLst>
          </p:cNvPr>
          <p:cNvSpPr/>
          <p:nvPr/>
        </p:nvSpPr>
        <p:spPr>
          <a:xfrm rot="10800000" flipH="1" flipV="1">
            <a:off x="1263507" y="3097458"/>
            <a:ext cx="451264" cy="179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1FAE678C-6F69-3E71-70D0-C573D0736C0D}"/>
              </a:ext>
            </a:extLst>
          </p:cNvPr>
          <p:cNvSpPr/>
          <p:nvPr/>
        </p:nvSpPr>
        <p:spPr>
          <a:xfrm rot="10800000" flipH="1" flipV="1">
            <a:off x="5726654" y="3097458"/>
            <a:ext cx="451264" cy="179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BC75455-A84C-9931-2AD5-73A82EFECB06}"/>
              </a:ext>
            </a:extLst>
          </p:cNvPr>
          <p:cNvGrpSpPr/>
          <p:nvPr/>
        </p:nvGrpSpPr>
        <p:grpSpPr>
          <a:xfrm>
            <a:off x="6202038" y="2954414"/>
            <a:ext cx="1078618" cy="1022915"/>
            <a:chOff x="3080482" y="4055203"/>
            <a:chExt cx="1078618" cy="1022915"/>
          </a:xfrm>
        </p:grpSpPr>
        <p:pic>
          <p:nvPicPr>
            <p:cNvPr id="49" name="Picture 4" descr="Finger, hand, pick icon - Download on Iconfinder">
              <a:extLst>
                <a:ext uri="{FF2B5EF4-FFF2-40B4-BE49-F238E27FC236}">
                  <a16:creationId xmlns:a16="http://schemas.microsoft.com/office/drawing/2014/main" id="{D9F6D0E2-4FA8-AD00-680F-3BC20D577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493" y="4055203"/>
              <a:ext cx="472802" cy="472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7400572-DD8A-610A-B79B-5D72F8ABEA10}"/>
                </a:ext>
              </a:extLst>
            </p:cNvPr>
            <p:cNvSpPr txBox="1"/>
            <p:nvPr/>
          </p:nvSpPr>
          <p:spPr>
            <a:xfrm>
              <a:off x="3080482" y="4431787"/>
              <a:ext cx="1078618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sz="1200">
                  <a:latin typeface="Arial"/>
                  <a:cs typeface="Arial"/>
                </a:rPr>
                <a:t>Manual</a:t>
              </a:r>
              <a:br>
                <a:rPr lang="de-DE" sz="1200">
                  <a:latin typeface="Arial"/>
                  <a:cs typeface="Arial"/>
                </a:rPr>
              </a:br>
              <a:r>
                <a:rPr lang="de-DE" sz="1200">
                  <a:latin typeface="Arial"/>
                  <a:cs typeface="Arial"/>
                </a:rPr>
                <a:t>classification by team</a:t>
              </a:r>
              <a:endParaRPr lang="en-US" sz="12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68788C-450B-8D23-37C7-32065E93FEF4}"/>
              </a:ext>
            </a:extLst>
          </p:cNvPr>
          <p:cNvGrpSpPr/>
          <p:nvPr/>
        </p:nvGrpSpPr>
        <p:grpSpPr>
          <a:xfrm>
            <a:off x="6162065" y="2603847"/>
            <a:ext cx="1078618" cy="350567"/>
            <a:chOff x="213377" y="2315177"/>
            <a:chExt cx="1242282" cy="350567"/>
          </a:xfrm>
        </p:grpSpPr>
        <p:pic>
          <p:nvPicPr>
            <p:cNvPr id="52" name="Picture 42">
              <a:extLst>
                <a:ext uri="{FF2B5EF4-FFF2-40B4-BE49-F238E27FC236}">
                  <a16:creationId xmlns:a16="http://schemas.microsoft.com/office/drawing/2014/main" id="{5E2D3E49-AC8B-08CE-C279-7B5644F43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3377" y="2321565"/>
              <a:ext cx="369152" cy="337790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24F0171-A294-92B2-8615-F34CB4D51C3E}"/>
                </a:ext>
              </a:extLst>
            </p:cNvPr>
            <p:cNvGrpSpPr/>
            <p:nvPr/>
          </p:nvGrpSpPr>
          <p:grpSpPr>
            <a:xfrm>
              <a:off x="713758" y="2315177"/>
              <a:ext cx="741901" cy="350567"/>
              <a:chOff x="713758" y="2315177"/>
              <a:chExt cx="741901" cy="350567"/>
            </a:xfrm>
          </p:grpSpPr>
          <p:pic>
            <p:nvPicPr>
              <p:cNvPr id="55" name="Picture 41" descr="Icon&#10;&#10;Description automatically generated">
                <a:extLst>
                  <a:ext uri="{FF2B5EF4-FFF2-40B4-BE49-F238E27FC236}">
                    <a16:creationId xmlns:a16="http://schemas.microsoft.com/office/drawing/2014/main" id="{43F95C5E-AF5E-1013-1754-BCC0D4ECF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3758" y="2317293"/>
                <a:ext cx="262054" cy="305874"/>
              </a:xfrm>
              <a:prstGeom prst="rect">
                <a:avLst/>
              </a:prstGeom>
            </p:spPr>
          </p:pic>
          <p:pic>
            <p:nvPicPr>
              <p:cNvPr id="56" name="Picture 43" descr="Icon&#10;&#10;Description automatically generated">
                <a:extLst>
                  <a:ext uri="{FF2B5EF4-FFF2-40B4-BE49-F238E27FC236}">
                    <a16:creationId xmlns:a16="http://schemas.microsoft.com/office/drawing/2014/main" id="{9EC13B8F-49CF-70BC-22B2-7B07E79F2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93476" y="2315177"/>
                <a:ext cx="362183" cy="350567"/>
              </a:xfrm>
              <a:prstGeom prst="rect">
                <a:avLst/>
              </a:prstGeom>
            </p:spPr>
          </p:pic>
        </p:grpSp>
      </p:grp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FB8CFFE3-61BB-89DE-1048-75E0C6071F04}"/>
              </a:ext>
            </a:extLst>
          </p:cNvPr>
          <p:cNvSpPr/>
          <p:nvPr/>
        </p:nvSpPr>
        <p:spPr>
          <a:xfrm rot="10800000" flipH="1" flipV="1">
            <a:off x="7432188" y="3097457"/>
            <a:ext cx="451264" cy="179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9CD1944-76F2-922F-1EE8-85C180FAC60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84714" y="2542813"/>
            <a:ext cx="980700" cy="85276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93771BF-955E-5D3F-2163-CBF30733F5EE}"/>
              </a:ext>
            </a:extLst>
          </p:cNvPr>
          <p:cNvSpPr txBox="1"/>
          <p:nvPr/>
        </p:nvSpPr>
        <p:spPr>
          <a:xfrm>
            <a:off x="7915560" y="3468311"/>
            <a:ext cx="10786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>
                <a:latin typeface="Arial"/>
                <a:cs typeface="Arial"/>
              </a:rPr>
              <a:t>Train final</a:t>
            </a:r>
            <a:br>
              <a:rPr lang="de-DE" sz="1200">
                <a:latin typeface="Arial"/>
                <a:cs typeface="Arial"/>
              </a:rPr>
            </a:br>
            <a:r>
              <a:rPr lang="de-DE" sz="1200">
                <a:latin typeface="Arial"/>
                <a:cs typeface="Arial"/>
              </a:rPr>
              <a:t>model.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4495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22147"/>
            <a:ext cx="630739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ML:</a:t>
            </a:r>
            <a:br>
              <a:rPr lang="en-US" sz="320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To be done</a:t>
            </a:r>
          </a:p>
          <a:p>
            <a:endParaRPr lang="en-US" sz="32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9" name="Grafik 2" descr="countdown.gif">
            <a:extLst>
              <a:ext uri="{FF2B5EF4-FFF2-40B4-BE49-F238E27FC236}">
                <a16:creationId xmlns:a16="http://schemas.microsoft.com/office/drawing/2014/main" id="{CCD605AB-849F-942F-121F-5AE29B515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6FD724-67AB-A2E5-B1C5-FFC0333DC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74" y="131672"/>
            <a:ext cx="1238831" cy="10772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6AD634-DB97-7B3B-DDCB-FE764FA18773}"/>
              </a:ext>
            </a:extLst>
          </p:cNvPr>
          <p:cNvGrpSpPr/>
          <p:nvPr/>
        </p:nvGrpSpPr>
        <p:grpSpPr>
          <a:xfrm>
            <a:off x="2921453" y="2303819"/>
            <a:ext cx="1315610" cy="1623294"/>
            <a:chOff x="3080482" y="4055203"/>
            <a:chExt cx="1078618" cy="1074062"/>
          </a:xfrm>
        </p:grpSpPr>
        <p:pic>
          <p:nvPicPr>
            <p:cNvPr id="9" name="Picture 4" descr="Finger, hand, pick icon - Download on Iconfinder">
              <a:extLst>
                <a:ext uri="{FF2B5EF4-FFF2-40B4-BE49-F238E27FC236}">
                  <a16:creationId xmlns:a16="http://schemas.microsoft.com/office/drawing/2014/main" id="{0579D6D6-3515-F284-87B3-70876A15A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493" y="4055203"/>
              <a:ext cx="472802" cy="472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F0873C-3487-28F2-9AFA-1629FB2B6529}"/>
                </a:ext>
              </a:extLst>
            </p:cNvPr>
            <p:cNvSpPr txBox="1"/>
            <p:nvPr/>
          </p:nvSpPr>
          <p:spPr>
            <a:xfrm>
              <a:off x="3080482" y="4701616"/>
              <a:ext cx="1078618" cy="42764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sz="1200">
                  <a:latin typeface="Arial"/>
                  <a:cs typeface="Arial"/>
                </a:rPr>
                <a:t>Manual </a:t>
              </a:r>
              <a:r>
                <a:rPr lang="de-DE" sz="1200" err="1">
                  <a:latin typeface="Arial"/>
                  <a:cs typeface="Arial"/>
                </a:rPr>
                <a:t>damage</a:t>
              </a:r>
              <a:r>
                <a:rPr lang="de-DE" sz="1200">
                  <a:latin typeface="Arial"/>
                  <a:cs typeface="Arial"/>
                </a:rPr>
                <a:t> classification</a:t>
              </a:r>
              <a:br>
                <a:rPr lang="de-DE" sz="1200">
                  <a:latin typeface="Arial"/>
                  <a:cs typeface="Arial"/>
                </a:rPr>
              </a:br>
              <a:endParaRPr lang="de-DE" sz="12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9C126A1-239C-F1D1-08FC-C3AA5587B612}"/>
              </a:ext>
            </a:extLst>
          </p:cNvPr>
          <p:cNvGrpSpPr/>
          <p:nvPr/>
        </p:nvGrpSpPr>
        <p:grpSpPr>
          <a:xfrm>
            <a:off x="7464758" y="2079700"/>
            <a:ext cx="1315608" cy="1726180"/>
            <a:chOff x="3827659" y="2120604"/>
            <a:chExt cx="1112254" cy="157645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B540095-3166-6B30-3CF8-505C6D7C3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2579" y="2120604"/>
              <a:ext cx="1067334" cy="92809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F1EA70-3062-E68D-2A20-FEC84A2725C3}"/>
                </a:ext>
              </a:extLst>
            </p:cNvPr>
            <p:cNvSpPr txBox="1"/>
            <p:nvPr/>
          </p:nvSpPr>
          <p:spPr>
            <a:xfrm>
              <a:off x="3827659" y="3235390"/>
              <a:ext cx="107604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sz="1200">
                  <a:latin typeface="Arial"/>
                  <a:cs typeface="Arial"/>
                </a:rPr>
                <a:t>Train final</a:t>
              </a:r>
              <a:br>
                <a:rPr lang="de-DE" sz="1200">
                  <a:latin typeface="Arial"/>
                  <a:cs typeface="Arial"/>
                </a:rPr>
              </a:br>
              <a:r>
                <a:rPr lang="de-DE" sz="1200" err="1">
                  <a:latin typeface="Arial"/>
                  <a:cs typeface="Arial"/>
                </a:rPr>
                <a:t>model</a:t>
              </a:r>
              <a:endParaRPr lang="en-US" sz="12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0BFDBE-623D-C5FE-1A36-277FD213DF3A}"/>
              </a:ext>
            </a:extLst>
          </p:cNvPr>
          <p:cNvGrpSpPr/>
          <p:nvPr/>
        </p:nvGrpSpPr>
        <p:grpSpPr>
          <a:xfrm>
            <a:off x="386942" y="2384142"/>
            <a:ext cx="1455215" cy="1498518"/>
            <a:chOff x="326011" y="2144627"/>
            <a:chExt cx="1239313" cy="12222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A5992D-64ED-A7B7-A4E7-193A92E9CF7D}"/>
                </a:ext>
              </a:extLst>
            </p:cNvPr>
            <p:cNvGrpSpPr/>
            <p:nvPr/>
          </p:nvGrpSpPr>
          <p:grpSpPr>
            <a:xfrm>
              <a:off x="326011" y="2144627"/>
              <a:ext cx="1239313" cy="381536"/>
              <a:chOff x="213377" y="2315177"/>
              <a:chExt cx="1242282" cy="350567"/>
            </a:xfrm>
          </p:grpSpPr>
          <p:pic>
            <p:nvPicPr>
              <p:cNvPr id="12" name="Picture 42">
                <a:extLst>
                  <a:ext uri="{FF2B5EF4-FFF2-40B4-BE49-F238E27FC236}">
                    <a16:creationId xmlns:a16="http://schemas.microsoft.com/office/drawing/2014/main" id="{784E1F86-262F-949E-497B-E03CE243F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377" y="2321565"/>
                <a:ext cx="369152" cy="337790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4265172-4597-549B-A8ED-F4CC972D0A6E}"/>
                  </a:ext>
                </a:extLst>
              </p:cNvPr>
              <p:cNvGrpSpPr/>
              <p:nvPr/>
            </p:nvGrpSpPr>
            <p:grpSpPr>
              <a:xfrm>
                <a:off x="713758" y="2315177"/>
                <a:ext cx="741901" cy="350567"/>
                <a:chOff x="713758" y="2315177"/>
                <a:chExt cx="741901" cy="350567"/>
              </a:xfrm>
            </p:grpSpPr>
            <p:pic>
              <p:nvPicPr>
                <p:cNvPr id="15" name="Picture 41" descr="Icon&#10;&#10;Description automatically generated">
                  <a:extLst>
                    <a:ext uri="{FF2B5EF4-FFF2-40B4-BE49-F238E27FC236}">
                      <a16:creationId xmlns:a16="http://schemas.microsoft.com/office/drawing/2014/main" id="{67993ECA-8FE5-63BC-1224-570F44A235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3758" y="2317293"/>
                  <a:ext cx="262054" cy="305874"/>
                </a:xfrm>
                <a:prstGeom prst="rect">
                  <a:avLst/>
                </a:prstGeom>
              </p:spPr>
            </p:pic>
            <p:pic>
              <p:nvPicPr>
                <p:cNvPr id="18" name="Picture 43" descr="Icon&#10;&#10;Description automatically generated">
                  <a:extLst>
                    <a:ext uri="{FF2B5EF4-FFF2-40B4-BE49-F238E27FC236}">
                      <a16:creationId xmlns:a16="http://schemas.microsoft.com/office/drawing/2014/main" id="{4DD01849-1CB9-729C-21F6-66D67F7F45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3476" y="2315177"/>
                  <a:ext cx="362183" cy="350567"/>
                </a:xfrm>
                <a:prstGeom prst="rect">
                  <a:avLst/>
                </a:prstGeom>
              </p:spPr>
            </p:pic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134E81-B5A1-FCDF-C544-CA689600B0E9}"/>
                </a:ext>
              </a:extLst>
            </p:cNvPr>
            <p:cNvSpPr txBox="1"/>
            <p:nvPr/>
          </p:nvSpPr>
          <p:spPr>
            <a:xfrm>
              <a:off x="410039" y="2839729"/>
              <a:ext cx="1076040" cy="52719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sz="1200">
                  <a:latin typeface="Arial"/>
                  <a:cs typeface="Arial"/>
                </a:rPr>
                <a:t> Split </a:t>
              </a:r>
              <a:r>
                <a:rPr lang="de-DE" sz="1200" err="1">
                  <a:latin typeface="Arial"/>
                  <a:cs typeface="Arial"/>
                </a:rPr>
                <a:t>data</a:t>
              </a:r>
              <a:r>
                <a:rPr lang="de-DE" sz="1200">
                  <a:latin typeface="Arial"/>
                  <a:cs typeface="Arial"/>
                </a:rPr>
                <a:t> </a:t>
              </a:r>
              <a:r>
                <a:rPr lang="de-DE" sz="1200" err="1">
                  <a:latin typeface="Arial"/>
                  <a:cs typeface="Arial"/>
                </a:rPr>
                <a:t>between</a:t>
              </a:r>
              <a:r>
                <a:rPr lang="de-DE" sz="1200">
                  <a:latin typeface="Arial"/>
                  <a:cs typeface="Arial"/>
                </a:rPr>
                <a:t> </a:t>
              </a:r>
              <a:r>
                <a:rPr lang="de-DE" sz="1200" err="1">
                  <a:latin typeface="Arial"/>
                  <a:cs typeface="Arial"/>
                </a:rPr>
                <a:t>team</a:t>
              </a:r>
              <a:r>
                <a:rPr lang="de-DE" sz="1200">
                  <a:latin typeface="Arial"/>
                  <a:cs typeface="Arial"/>
                </a:rPr>
                <a:t> </a:t>
              </a:r>
              <a:r>
                <a:rPr lang="de-DE" sz="1200" err="1">
                  <a:latin typeface="Arial"/>
                  <a:cs typeface="Arial"/>
                </a:rPr>
                <a:t>members</a:t>
              </a:r>
              <a:endParaRPr lang="de-DE" sz="1200" err="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36422E-1B6F-7694-AF7E-85014875EEB3}"/>
              </a:ext>
            </a:extLst>
          </p:cNvPr>
          <p:cNvGrpSpPr/>
          <p:nvPr/>
        </p:nvGrpSpPr>
        <p:grpSpPr>
          <a:xfrm>
            <a:off x="4973053" y="2305256"/>
            <a:ext cx="1727537" cy="1679341"/>
            <a:chOff x="6252022" y="2187808"/>
            <a:chExt cx="1922828" cy="1983549"/>
          </a:xfrm>
        </p:grpSpPr>
        <p:pic>
          <p:nvPicPr>
            <p:cNvPr id="6146" name="Picture 2" descr="Article, literature, magnifying, review, study icon - Download on Iconfinder">
              <a:extLst>
                <a:ext uri="{FF2B5EF4-FFF2-40B4-BE49-F238E27FC236}">
                  <a16:creationId xmlns:a16="http://schemas.microsoft.com/office/drawing/2014/main" id="{3A670E35-5B5F-8A35-7C56-B9BB3CFE81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787" y="2187808"/>
              <a:ext cx="1464333" cy="1464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466366-4E7E-C64E-13EF-692F0E16F490}"/>
                </a:ext>
              </a:extLst>
            </p:cNvPr>
            <p:cNvSpPr txBox="1"/>
            <p:nvPr/>
          </p:nvSpPr>
          <p:spPr>
            <a:xfrm>
              <a:off x="6252022" y="3626063"/>
              <a:ext cx="1922828" cy="54529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sz="1200">
                  <a:latin typeface="Arial"/>
                  <a:cs typeface="Arial"/>
                </a:rPr>
                <a:t>Research various approaches</a:t>
              </a:r>
              <a:endParaRPr lang="de-DE" sz="1200"/>
            </a:p>
          </p:txBody>
        </p:sp>
      </p:grpSp>
      <p:pic>
        <p:nvPicPr>
          <p:cNvPr id="7" name="Graphic 15" descr="Chevron arrows with solid fill">
            <a:extLst>
              <a:ext uri="{FF2B5EF4-FFF2-40B4-BE49-F238E27FC236}">
                <a16:creationId xmlns:a16="http://schemas.microsoft.com/office/drawing/2014/main" id="{A86900D8-534C-C52D-5888-C0A1449AE5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27238" y="2193925"/>
            <a:ext cx="914400" cy="914400"/>
          </a:xfrm>
          <a:prstGeom prst="rect">
            <a:avLst/>
          </a:prstGeom>
        </p:spPr>
      </p:pic>
      <p:pic>
        <p:nvPicPr>
          <p:cNvPr id="16" name="Graphic 16" descr="Chevron arrows with solid fill">
            <a:extLst>
              <a:ext uri="{FF2B5EF4-FFF2-40B4-BE49-F238E27FC236}">
                <a16:creationId xmlns:a16="http://schemas.microsoft.com/office/drawing/2014/main" id="{A6D8143B-4C2D-8A92-FA44-7423EAE69E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14800" y="2193925"/>
            <a:ext cx="914400" cy="914400"/>
          </a:xfrm>
          <a:prstGeom prst="rect">
            <a:avLst/>
          </a:prstGeom>
        </p:spPr>
      </p:pic>
      <p:pic>
        <p:nvPicPr>
          <p:cNvPr id="17" name="Graphic 19" descr="Chevron arrows with solid fill">
            <a:extLst>
              <a:ext uri="{FF2B5EF4-FFF2-40B4-BE49-F238E27FC236}">
                <a16:creationId xmlns:a16="http://schemas.microsoft.com/office/drawing/2014/main" id="{D10A47CB-BE61-8624-C23E-0E57A6F771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43675" y="21939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88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22147"/>
            <a:ext cx="630739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ML: 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Retraining of model</a:t>
            </a:r>
            <a:endParaRPr lang="en-US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9" name="Grafik 2" descr="countdown.gif">
            <a:extLst>
              <a:ext uri="{FF2B5EF4-FFF2-40B4-BE49-F238E27FC236}">
                <a16:creationId xmlns:a16="http://schemas.microsoft.com/office/drawing/2014/main" id="{CCD605AB-849F-942F-121F-5AE29B515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6FD724-67AB-A2E5-B1C5-FFC0333DC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74" y="131672"/>
            <a:ext cx="1238831" cy="1077218"/>
          </a:xfrm>
          <a:prstGeom prst="rect">
            <a:avLst/>
          </a:prstGeom>
        </p:spPr>
      </p:pic>
      <p:pic>
        <p:nvPicPr>
          <p:cNvPr id="7" name="Picture 15" descr="Diagram&#10;&#10;Description automatically generated">
            <a:extLst>
              <a:ext uri="{FF2B5EF4-FFF2-40B4-BE49-F238E27FC236}">
                <a16:creationId xmlns:a16="http://schemas.microsoft.com/office/drawing/2014/main" id="{78ACED07-147B-6000-3C27-E72D7DF44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25" y="1324184"/>
            <a:ext cx="7243761" cy="38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3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22147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ML:</a:t>
            </a:r>
            <a:br>
              <a:rPr lang="en-US" sz="320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Tools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4" name="Grafik 2" descr="countdown.gif">
            <a:extLst>
              <a:ext uri="{FF2B5EF4-FFF2-40B4-BE49-F238E27FC236}">
                <a16:creationId xmlns:a16="http://schemas.microsoft.com/office/drawing/2014/main" id="{5E00505C-9FA0-E858-D59C-02F728B17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 descr="Cheat-sheet_for_Google_Colab.ipynb - Colaboratory">
            <a:extLst>
              <a:ext uri="{FF2B5EF4-FFF2-40B4-BE49-F238E27FC236}">
                <a16:creationId xmlns:a16="http://schemas.microsoft.com/office/drawing/2014/main" id="{1262AC8A-5EA2-956A-7E9F-62672B4E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36" y="1648487"/>
            <a:ext cx="2946400" cy="130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2" descr="Shape&#10;&#10;Description automatically generated">
            <a:extLst>
              <a:ext uri="{FF2B5EF4-FFF2-40B4-BE49-F238E27FC236}">
                <a16:creationId xmlns:a16="http://schemas.microsoft.com/office/drawing/2014/main" id="{B268D022-0C04-4C05-45F0-A4558DE2A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744" y="1616222"/>
            <a:ext cx="1284450" cy="1367391"/>
          </a:xfrm>
          <a:prstGeom prst="rect">
            <a:avLst/>
          </a:prstGeom>
        </p:spPr>
      </p:pic>
      <p:pic>
        <p:nvPicPr>
          <p:cNvPr id="3074" name="Picture 2" descr="Keras: the Python deep learning API">
            <a:extLst>
              <a:ext uri="{FF2B5EF4-FFF2-40B4-BE49-F238E27FC236}">
                <a16:creationId xmlns:a16="http://schemas.microsoft.com/office/drawing/2014/main" id="{2C4071AA-BC6D-3C37-5DFF-0AC2E4DBB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04" y="1761335"/>
            <a:ext cx="3425372" cy="99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DDAC3D-DCB5-CF7E-FF67-0B571F2043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8" t="2153" r="1044" b="1680"/>
          <a:stretch/>
        </p:blipFill>
        <p:spPr>
          <a:xfrm>
            <a:off x="2097314" y="3274285"/>
            <a:ext cx="4789715" cy="1571434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217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22F86D-DB74-E2CC-E3A8-E50A6F7387E5}"/>
              </a:ext>
            </a:extLst>
          </p:cNvPr>
          <p:cNvSpPr txBox="1"/>
          <p:nvPr/>
        </p:nvSpPr>
        <p:spPr>
          <a:xfrm>
            <a:off x="162839" y="57150"/>
            <a:ext cx="481068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  <a:latin typeface="Arial"/>
                <a:cs typeface="Arial"/>
              </a:rPr>
              <a:t>WebDev</a:t>
            </a: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: Progress so far</a:t>
            </a:r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AE16D13-B70C-6609-98F6-1ACE2B8F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77" y="1441179"/>
            <a:ext cx="7222845" cy="3580174"/>
          </a:xfrm>
          <a:prstGeom prst="rect">
            <a:avLst/>
          </a:prstGeom>
        </p:spPr>
      </p:pic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860C07DC-1E1A-D036-E057-D8D97FF8E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11">
            <a:extLst>
              <a:ext uri="{FF2B5EF4-FFF2-40B4-BE49-F238E27FC236}">
                <a16:creationId xmlns:a16="http://schemas.microsoft.com/office/drawing/2014/main" id="{8BB8508D-9C1B-EA1C-DD8A-7A89D1337720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7222F-44A9-7963-6FE7-34714145E1E0}"/>
              </a:ext>
            </a:extLst>
          </p:cNvPr>
          <p:cNvSpPr txBox="1"/>
          <p:nvPr/>
        </p:nvSpPr>
        <p:spPr>
          <a:xfrm>
            <a:off x="189919" y="122147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  <a:latin typeface="Arial"/>
                <a:cs typeface="Arial"/>
              </a:rPr>
              <a:t>WebDev</a:t>
            </a: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: 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Progress so far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1" name="Picture 15" descr="Icon&#10;&#10;Description automatically generated">
            <a:extLst>
              <a:ext uri="{FF2B5EF4-FFF2-40B4-BE49-F238E27FC236}">
                <a16:creationId xmlns:a16="http://schemas.microsoft.com/office/drawing/2014/main" id="{1734D6A3-FC05-3F95-B839-804F6CB1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65" y="57150"/>
            <a:ext cx="1163171" cy="11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7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22F86D-DB74-E2CC-E3A8-E50A6F7387E5}"/>
              </a:ext>
            </a:extLst>
          </p:cNvPr>
          <p:cNvSpPr txBox="1"/>
          <p:nvPr/>
        </p:nvSpPr>
        <p:spPr>
          <a:xfrm>
            <a:off x="162839" y="57150"/>
            <a:ext cx="493110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  <a:latin typeface="Arial"/>
                <a:cs typeface="Arial"/>
              </a:rPr>
              <a:t>WebDev</a:t>
            </a: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: Progress so far</a:t>
            </a:r>
          </a:p>
          <a:p>
            <a:endParaRPr lang="en-US" sz="32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D7D9D80E-9AA5-9F58-B17A-DE7082C37095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98785-3D29-9261-FBBD-0F7D16C961FB}"/>
              </a:ext>
            </a:extLst>
          </p:cNvPr>
          <p:cNvSpPr txBox="1"/>
          <p:nvPr/>
        </p:nvSpPr>
        <p:spPr>
          <a:xfrm>
            <a:off x="189919" y="122147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  <a:latin typeface="Arial"/>
                <a:cs typeface="Arial"/>
              </a:rPr>
              <a:t>WebDev</a:t>
            </a: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: 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Progress so far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1" name="Picture 15" descr="Icon&#10;&#10;Description automatically generated">
            <a:extLst>
              <a:ext uri="{FF2B5EF4-FFF2-40B4-BE49-F238E27FC236}">
                <a16:creationId xmlns:a16="http://schemas.microsoft.com/office/drawing/2014/main" id="{01BDC07E-5331-D9F5-4DC3-CC985C44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165" y="57150"/>
            <a:ext cx="1163171" cy="1163171"/>
          </a:xfrm>
          <a:prstGeom prst="rect">
            <a:avLst/>
          </a:prstGeom>
        </p:spPr>
      </p:pic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E605667-7297-CD71-B814-FEC79E0CD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26" y="1486094"/>
            <a:ext cx="7214747" cy="3535259"/>
          </a:xfrm>
          <a:prstGeom prst="rect">
            <a:avLst/>
          </a:prstGeom>
        </p:spPr>
      </p:pic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860C07DC-1E1A-D036-E057-D8D97FF8E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584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1">
            <a:extLst>
              <a:ext uri="{FF2B5EF4-FFF2-40B4-BE49-F238E27FC236}">
                <a16:creationId xmlns:a16="http://schemas.microsoft.com/office/drawing/2014/main" id="{892F44FC-24B8-0CBD-DCF2-71BB09EB9466}"/>
              </a:ext>
            </a:extLst>
          </p:cNvPr>
          <p:cNvSpPr/>
          <p:nvPr/>
        </p:nvSpPr>
        <p:spPr>
          <a:xfrm>
            <a:off x="4360621" y="1319356"/>
            <a:ext cx="4783377" cy="3826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sp>
      <p:sp>
        <p:nvSpPr>
          <p:cNvPr id="16" name="AutoShape 11">
            <a:extLst>
              <a:ext uri="{FF2B5EF4-FFF2-40B4-BE49-F238E27FC236}">
                <a16:creationId xmlns:a16="http://schemas.microsoft.com/office/drawing/2014/main" id="{8D8E67F6-621B-0058-B579-E4A62B5EBA01}"/>
              </a:ext>
            </a:extLst>
          </p:cNvPr>
          <p:cNvSpPr/>
          <p:nvPr/>
        </p:nvSpPr>
        <p:spPr>
          <a:xfrm>
            <a:off x="-1" y="1319357"/>
            <a:ext cx="4360623" cy="38266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2" name="Picture 2" descr="Logo, icon&#10;&#10;Description automatically generated">
            <a:extLst>
              <a:ext uri="{FF2B5EF4-FFF2-40B4-BE49-F238E27FC236}">
                <a16:creationId xmlns:a16="http://schemas.microsoft.com/office/drawing/2014/main" id="{01AC9C5D-82F4-C325-B195-F890113B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21" y="1533942"/>
            <a:ext cx="1305264" cy="1314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123849" y="697061"/>
            <a:ext cx="21168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Front-End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6C514556-BC43-E67D-B4F2-1FE9D12C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428" y="1561048"/>
            <a:ext cx="942104" cy="1304893"/>
          </a:xfrm>
          <a:prstGeom prst="rect">
            <a:avLst/>
          </a:prstGeom>
        </p:spPr>
      </p:pic>
      <p:pic>
        <p:nvPicPr>
          <p:cNvPr id="8" name="Picture 9" descr="Logo&#10;&#10;Description automatically generated">
            <a:extLst>
              <a:ext uri="{FF2B5EF4-FFF2-40B4-BE49-F238E27FC236}">
                <a16:creationId xmlns:a16="http://schemas.microsoft.com/office/drawing/2014/main" id="{ADB16458-6D16-8054-D8D1-4E205EBBA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280" y="2814027"/>
            <a:ext cx="1063147" cy="846457"/>
          </a:xfrm>
          <a:prstGeom prst="rect">
            <a:avLst/>
          </a:prstGeom>
        </p:spPr>
      </p:pic>
      <p:pic>
        <p:nvPicPr>
          <p:cNvPr id="4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BC7A276-B342-A116-6005-014E6F8C6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06" y="4000296"/>
            <a:ext cx="1858550" cy="7606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BD7869-D681-EFB1-3769-BCED74ED3C3E}"/>
              </a:ext>
            </a:extLst>
          </p:cNvPr>
          <p:cNvSpPr txBox="1"/>
          <p:nvPr/>
        </p:nvSpPr>
        <p:spPr>
          <a:xfrm>
            <a:off x="5775221" y="697061"/>
            <a:ext cx="21168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Back-End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9" name="Grafik 2" descr="countdown.gif">
            <a:extLst>
              <a:ext uri="{FF2B5EF4-FFF2-40B4-BE49-F238E27FC236}">
                <a16:creationId xmlns:a16="http://schemas.microsoft.com/office/drawing/2014/main" id="{CCD605AB-849F-942F-121F-5AE29B515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742FBF1B-12E6-1EF1-2F3C-6468B4674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3204" y="2003984"/>
            <a:ext cx="2198077" cy="1661746"/>
          </a:xfrm>
          <a:prstGeom prst="rect">
            <a:avLst/>
          </a:prstGeom>
        </p:spPr>
      </p:pic>
      <p:pic>
        <p:nvPicPr>
          <p:cNvPr id="21" name="Picture 21" descr="A picture containing mirror, car mirror, sunglasses, spectacles&#10;&#10;Description automatically generated">
            <a:extLst>
              <a:ext uri="{FF2B5EF4-FFF2-40B4-BE49-F238E27FC236}">
                <a16:creationId xmlns:a16="http://schemas.microsoft.com/office/drawing/2014/main" id="{48DB69D4-9301-26CC-02DF-13D858467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5098" y="1459413"/>
            <a:ext cx="1305317" cy="1316538"/>
          </a:xfrm>
          <a:prstGeom prst="rect">
            <a:avLst/>
          </a:prstGeom>
        </p:spPr>
      </p:pic>
      <p:pic>
        <p:nvPicPr>
          <p:cNvPr id="22" name="Picture 22" descr="Shape&#10;&#10;Description automatically generated">
            <a:extLst>
              <a:ext uri="{FF2B5EF4-FFF2-40B4-BE49-F238E27FC236}">
                <a16:creationId xmlns:a16="http://schemas.microsoft.com/office/drawing/2014/main" id="{6376790B-47AC-C9FC-8318-73FD25BCB2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4660" y="3101133"/>
            <a:ext cx="1498427" cy="1595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BCB90-A518-ED56-7074-9EB183562C39}"/>
              </a:ext>
            </a:extLst>
          </p:cNvPr>
          <p:cNvSpPr txBox="1"/>
          <p:nvPr/>
        </p:nvSpPr>
        <p:spPr>
          <a:xfrm>
            <a:off x="3778884" y="156875"/>
            <a:ext cx="11696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Tools</a:t>
            </a:r>
            <a:endParaRPr lang="en-US"/>
          </a:p>
        </p:txBody>
      </p:sp>
      <p:pic>
        <p:nvPicPr>
          <p:cNvPr id="10" name="Picture 15" descr="Icon&#10;&#10;Description automatically generated">
            <a:extLst>
              <a:ext uri="{FF2B5EF4-FFF2-40B4-BE49-F238E27FC236}">
                <a16:creationId xmlns:a16="http://schemas.microsoft.com/office/drawing/2014/main" id="{57E9EE70-8536-09C8-E5F7-688BAAFB2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5165" y="57150"/>
            <a:ext cx="1163171" cy="11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79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261963" y="149046"/>
            <a:ext cx="42071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How everything works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E7B5AFB6-AC0C-F106-B6CA-9881B72A06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5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09941FC-1408-5462-2F13-C1DD9BB6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5" y="1373281"/>
            <a:ext cx="7079876" cy="3565151"/>
          </a:xfrm>
          <a:prstGeom prst="rect">
            <a:avLst/>
          </a:prstGeom>
        </p:spPr>
      </p:pic>
      <p:pic>
        <p:nvPicPr>
          <p:cNvPr id="14" name="Grafik 2" descr="countdown.gif">
            <a:extLst>
              <a:ext uri="{FF2B5EF4-FFF2-40B4-BE49-F238E27FC236}">
                <a16:creationId xmlns:a16="http://schemas.microsoft.com/office/drawing/2014/main" id="{EB113AC4-45F7-A99A-6A48-C1B2DA5CE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BA0149-6D06-B711-B2DC-9ED7D6FA2C29}"/>
              </a:ext>
            </a:extLst>
          </p:cNvPr>
          <p:cNvSpPr txBox="1"/>
          <p:nvPr/>
        </p:nvSpPr>
        <p:spPr>
          <a:xfrm>
            <a:off x="189919" y="138955"/>
            <a:ext cx="42772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  <a:latin typeface="Arial"/>
                <a:cs typeface="Arial"/>
              </a:rPr>
              <a:t>WebDev</a:t>
            </a: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: 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How everything works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1AF22166-11C9-3692-4712-860CAADBF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65" y="57150"/>
            <a:ext cx="1163171" cy="11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3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261963" y="149046"/>
            <a:ext cx="42071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How everything works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AutoShape 11">
            <a:extLst>
              <a:ext uri="{FF2B5EF4-FFF2-40B4-BE49-F238E27FC236}">
                <a16:creationId xmlns:a16="http://schemas.microsoft.com/office/drawing/2014/main" id="{E7B5AFB6-AC0C-F106-B6CA-9881B72A06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14" name="Grafik 2" descr="countdown.gif">
            <a:extLst>
              <a:ext uri="{FF2B5EF4-FFF2-40B4-BE49-F238E27FC236}">
                <a16:creationId xmlns:a16="http://schemas.microsoft.com/office/drawing/2014/main" id="{EB113AC4-45F7-A99A-6A48-C1B2DA5CE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BA0149-6D06-B711-B2DC-9ED7D6FA2C29}"/>
              </a:ext>
            </a:extLst>
          </p:cNvPr>
          <p:cNvSpPr txBox="1"/>
          <p:nvPr/>
        </p:nvSpPr>
        <p:spPr>
          <a:xfrm>
            <a:off x="189919" y="138955"/>
            <a:ext cx="42772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  <a:latin typeface="Arial"/>
                <a:cs typeface="Arial"/>
              </a:rPr>
              <a:t>WebDev</a:t>
            </a: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: 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Difficulties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2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9853DA2-38F3-63E3-1EE5-9DEAD9E2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27" y="1356472"/>
            <a:ext cx="7004237" cy="3506321"/>
          </a:xfrm>
          <a:prstGeom prst="rect">
            <a:avLst/>
          </a:prstGeom>
        </p:spPr>
      </p:pic>
      <p:pic>
        <p:nvPicPr>
          <p:cNvPr id="10" name="Picture 15" descr="Icon&#10;&#10;Description automatically generated">
            <a:extLst>
              <a:ext uri="{FF2B5EF4-FFF2-40B4-BE49-F238E27FC236}">
                <a16:creationId xmlns:a16="http://schemas.microsoft.com/office/drawing/2014/main" id="{A2A9F279-9C9F-8C4A-E6A7-A81461A1F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65" y="57150"/>
            <a:ext cx="1163171" cy="11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4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0323B-2B24-055D-DCA7-9F96D370DAE7}"/>
              </a:ext>
            </a:extLst>
          </p:cNvPr>
          <p:cNvSpPr txBox="1"/>
          <p:nvPr/>
        </p:nvSpPr>
        <p:spPr>
          <a:xfrm>
            <a:off x="100208" y="9629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Next steps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5" name="AutoShape 11">
            <a:extLst>
              <a:ext uri="{FF2B5EF4-FFF2-40B4-BE49-F238E27FC236}">
                <a16:creationId xmlns:a16="http://schemas.microsoft.com/office/drawing/2014/main" id="{55D89E2A-F242-4547-46E5-52D5B48F85D2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8" name="Picture 15" descr="Icon&#10;&#10;Description automatically generated">
            <a:extLst>
              <a:ext uri="{FF2B5EF4-FFF2-40B4-BE49-F238E27FC236}">
                <a16:creationId xmlns:a16="http://schemas.microsoft.com/office/drawing/2014/main" id="{53075BA6-16F4-107C-3115-15623347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165" y="57150"/>
            <a:ext cx="1163171" cy="1163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5E0D46-5804-F781-566E-723ECC583536}"/>
              </a:ext>
            </a:extLst>
          </p:cNvPr>
          <p:cNvSpPr txBox="1"/>
          <p:nvPr/>
        </p:nvSpPr>
        <p:spPr>
          <a:xfrm>
            <a:off x="189919" y="138955"/>
            <a:ext cx="42772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  <a:latin typeface="Arial"/>
                <a:cs typeface="Arial"/>
              </a:rPr>
              <a:t>WebDev</a:t>
            </a: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: 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Next steps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6" name="Grafik 2" descr="countdown.gif">
            <a:extLst>
              <a:ext uri="{FF2B5EF4-FFF2-40B4-BE49-F238E27FC236}">
                <a16:creationId xmlns:a16="http://schemas.microsoft.com/office/drawing/2014/main" id="{762478D8-A47D-82F5-07E9-978AC3AB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4A47352-4AFF-4316-3AA0-2D7A915C2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13" y="1361423"/>
            <a:ext cx="7362171" cy="371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7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0F0A-053D-188B-8BEA-024643B0941E}"/>
              </a:ext>
            </a:extLst>
          </p:cNvPr>
          <p:cNvSpPr txBox="1"/>
          <p:nvPr/>
        </p:nvSpPr>
        <p:spPr>
          <a:xfrm>
            <a:off x="189919" y="361314"/>
            <a:ext cx="40082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Workflow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11EEAF4E-09A9-FF93-F728-01762FFE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07" y="-185542"/>
            <a:ext cx="1670659" cy="1678488"/>
          </a:xfrm>
          <a:prstGeom prst="rect">
            <a:avLst/>
          </a:prstGeom>
        </p:spPr>
      </p:pic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68AB33-0D33-C214-1C96-A83C529A9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22" y="1181361"/>
            <a:ext cx="7518747" cy="3759373"/>
          </a:xfrm>
          <a:prstGeom prst="rect">
            <a:avLst/>
          </a:prstGeom>
        </p:spPr>
      </p:pic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65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22F86D-DB74-E2CC-E3A8-E50A6F7387E5}"/>
              </a:ext>
            </a:extLst>
          </p:cNvPr>
          <p:cNvSpPr txBox="1"/>
          <p:nvPr/>
        </p:nvSpPr>
        <p:spPr>
          <a:xfrm>
            <a:off x="162839" y="5715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Current state</a:t>
            </a:r>
          </a:p>
        </p:txBody>
      </p:sp>
      <p:pic>
        <p:nvPicPr>
          <p:cNvPr id="5" name="Grafik 2" descr="countdown.gif">
            <a:extLst>
              <a:ext uri="{FF2B5EF4-FFF2-40B4-BE49-F238E27FC236}">
                <a16:creationId xmlns:a16="http://schemas.microsoft.com/office/drawing/2014/main" id="{743CA52A-676B-6A6C-25EB-18D969580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1">
            <a:extLst>
              <a:ext uri="{FF2B5EF4-FFF2-40B4-BE49-F238E27FC236}">
                <a16:creationId xmlns:a16="http://schemas.microsoft.com/office/drawing/2014/main" id="{07A18DCA-EE90-FC4B-EA5C-1A1E5857295E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D68F53-EBAF-572A-9133-893DEA9E8BF4}"/>
              </a:ext>
            </a:extLst>
          </p:cNvPr>
          <p:cNvSpPr txBox="1"/>
          <p:nvPr/>
        </p:nvSpPr>
        <p:spPr>
          <a:xfrm>
            <a:off x="189919" y="138955"/>
            <a:ext cx="42772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Deployment: 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Progress so far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" name="Picture 7" descr="Shape&#10;&#10;Description automatically generated">
            <a:extLst>
              <a:ext uri="{FF2B5EF4-FFF2-40B4-BE49-F238E27FC236}">
                <a16:creationId xmlns:a16="http://schemas.microsoft.com/office/drawing/2014/main" id="{C0D49851-39B0-39EF-E4A6-86A7A1EB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9" y="1103073"/>
            <a:ext cx="8364253" cy="4158641"/>
          </a:xfrm>
          <a:prstGeom prst="rect">
            <a:avLst/>
          </a:prstGeom>
        </p:spPr>
      </p:pic>
      <p:pic>
        <p:nvPicPr>
          <p:cNvPr id="8" name="Picture 8" descr="A picture containing text, gallery, room, vector graphics&#10;&#10;Description automatically generated">
            <a:extLst>
              <a:ext uri="{FF2B5EF4-FFF2-40B4-BE49-F238E27FC236}">
                <a16:creationId xmlns:a16="http://schemas.microsoft.com/office/drawing/2014/main" id="{BF5DF1B8-76B0-9917-BB71-7F22D03F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201" y="57149"/>
            <a:ext cx="1122645" cy="114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8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0" y="0"/>
            <a:ext cx="9144000" cy="2161126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13" name="TextBox 13"/>
          <p:cNvSpPr txBox="1"/>
          <p:nvPr/>
        </p:nvSpPr>
        <p:spPr>
          <a:xfrm>
            <a:off x="514349" y="807433"/>
            <a:ext cx="540771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+mj-lt"/>
                <a:cs typeface="Arial"/>
              </a:rPr>
              <a:t>Sprint 1 - Review</a:t>
            </a:r>
          </a:p>
        </p:txBody>
      </p:sp>
      <p:pic>
        <p:nvPicPr>
          <p:cNvPr id="15" name="Grafik 2" descr="countdown.gif">
            <a:extLst>
              <a:ext uri="{FF2B5EF4-FFF2-40B4-BE49-F238E27FC236}">
                <a16:creationId xmlns:a16="http://schemas.microsoft.com/office/drawing/2014/main" id="{28A1E37E-EF19-0A42-A1F5-62A875130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2" descr="Icon&#10;&#10;Description automatically generated">
            <a:extLst>
              <a:ext uri="{FF2B5EF4-FFF2-40B4-BE49-F238E27FC236}">
                <a16:creationId xmlns:a16="http://schemas.microsoft.com/office/drawing/2014/main" id="{1B173D2D-6A5B-8202-EAA7-C7DAD7567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66" y="2571750"/>
            <a:ext cx="2568575" cy="13795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A339D57-017D-E005-C5CF-6F11835A7E1B}"/>
              </a:ext>
            </a:extLst>
          </p:cNvPr>
          <p:cNvSpPr txBox="1"/>
          <p:nvPr/>
        </p:nvSpPr>
        <p:spPr>
          <a:xfrm>
            <a:off x="311150" y="2573338"/>
            <a:ext cx="5124450" cy="14503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444444"/>
                </a:solidFill>
                <a:latin typeface="+mj-lt"/>
                <a:cs typeface="Arial"/>
              </a:rPr>
              <a:t>Week 1 - 3​</a:t>
            </a:r>
          </a:p>
          <a:p>
            <a:pPr>
              <a:lnSpc>
                <a:spcPct val="114000"/>
              </a:lnSpc>
            </a:pPr>
            <a:r>
              <a:rPr lang="en-US" sz="100" b="1">
                <a:solidFill>
                  <a:srgbClr val="444444"/>
                </a:solidFill>
                <a:latin typeface="+mj-lt"/>
                <a:cs typeface="Arial"/>
              </a:rPr>
              <a:t>.</a:t>
            </a:r>
            <a:br>
              <a:rPr lang="en-US" b="1">
                <a:solidFill>
                  <a:srgbClr val="444444"/>
                </a:solidFill>
                <a:latin typeface="+mj-lt"/>
                <a:cs typeface="Arial"/>
              </a:rPr>
            </a:br>
            <a:r>
              <a:rPr lang="en-US" sz="100" b="1">
                <a:solidFill>
                  <a:srgbClr val="444444"/>
                </a:solidFill>
                <a:latin typeface="+mj-lt"/>
                <a:cs typeface="Arial"/>
              </a:rPr>
              <a:t> </a:t>
            </a:r>
            <a:endParaRPr lang="en-US" b="1">
              <a:solidFill>
                <a:srgbClr val="444444"/>
              </a:solidFill>
              <a:latin typeface="+mj-lt"/>
              <a:cs typeface="Arial"/>
            </a:endParaRP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1600" b="1">
                <a:solidFill>
                  <a:srgbClr val="444444"/>
                </a:solidFill>
                <a:latin typeface="+mj-lt"/>
                <a:cs typeface="Arial"/>
              </a:rPr>
              <a:t>ML Team:</a:t>
            </a:r>
            <a:r>
              <a:rPr lang="en-US" sz="1600">
                <a:solidFill>
                  <a:srgbClr val="444444"/>
                </a:solidFill>
                <a:latin typeface="+mj-lt"/>
                <a:cs typeface="Arial"/>
              </a:rPr>
              <a:t> Model development​.</a:t>
            </a:r>
            <a:endParaRPr lang="en-US" sz="160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1600" b="1">
                <a:solidFill>
                  <a:srgbClr val="444444"/>
                </a:solidFill>
                <a:latin typeface="+mj-lt"/>
                <a:cs typeface="Arial"/>
              </a:rPr>
              <a:t>Deployment Team:</a:t>
            </a:r>
            <a:r>
              <a:rPr lang="en-US" sz="1600">
                <a:solidFill>
                  <a:srgbClr val="444444"/>
                </a:solidFill>
                <a:latin typeface="+mj-lt"/>
                <a:cs typeface="Arial"/>
              </a:rPr>
              <a:t> Learning Docker​.</a:t>
            </a:r>
            <a:endParaRPr lang="en-US" sz="160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1600" b="1">
                <a:solidFill>
                  <a:srgbClr val="444444"/>
                </a:solidFill>
                <a:latin typeface="+mj-lt"/>
                <a:cs typeface="Arial"/>
              </a:rPr>
              <a:t>Web team: </a:t>
            </a:r>
            <a:r>
              <a:rPr lang="en-US" sz="1600">
                <a:solidFill>
                  <a:srgbClr val="444444"/>
                </a:solidFill>
                <a:latin typeface="+mj-lt"/>
                <a:cs typeface="Arial"/>
              </a:rPr>
              <a:t>Barebones web framework​.</a:t>
            </a:r>
            <a:endParaRPr lang="en-US" sz="1600">
              <a:solidFill>
                <a:srgbClr val="444444"/>
              </a:solidFill>
              <a:latin typeface="+mj-lt"/>
            </a:endParaRP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1600" b="1">
                <a:solidFill>
                  <a:srgbClr val="444444"/>
                </a:solidFill>
                <a:latin typeface="+mj-lt"/>
                <a:cs typeface="Arial"/>
              </a:rPr>
              <a:t>Media Team: </a:t>
            </a:r>
            <a:r>
              <a:rPr lang="en-US" sz="1600">
                <a:solidFill>
                  <a:srgbClr val="444444"/>
                </a:solidFill>
                <a:latin typeface="+mj-lt"/>
                <a:cs typeface="Arial"/>
              </a:rPr>
              <a:t>Pecha Kucha 2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14376FB0-D91A-7CA1-EA3B-F8F9E0B7C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27"/>
          <a:stretch>
            <a:fillRect/>
          </a:stretch>
        </p:blipFill>
        <p:spPr>
          <a:xfrm>
            <a:off x="6043030" y="616856"/>
            <a:ext cx="2586621" cy="1544270"/>
          </a:xfrm>
          <a:prstGeom prst="rect">
            <a:avLst/>
          </a:prstGeom>
        </p:spPr>
      </p:pic>
      <p:pic>
        <p:nvPicPr>
          <p:cNvPr id="2" name="Graphic 2" descr="Checkmark with solid fill">
            <a:extLst>
              <a:ext uri="{FF2B5EF4-FFF2-40B4-BE49-F238E27FC236}">
                <a16:creationId xmlns:a16="http://schemas.microsoft.com/office/drawing/2014/main" id="{5323D642-267F-A619-B8B6-844E65911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2577" y="2970874"/>
            <a:ext cx="209480" cy="204720"/>
          </a:xfrm>
          <a:prstGeom prst="rect">
            <a:avLst/>
          </a:prstGeom>
        </p:spPr>
      </p:pic>
      <p:pic>
        <p:nvPicPr>
          <p:cNvPr id="12" name="Graphic 2" descr="Checkmark with solid fill">
            <a:extLst>
              <a:ext uri="{FF2B5EF4-FFF2-40B4-BE49-F238E27FC236}">
                <a16:creationId xmlns:a16="http://schemas.microsoft.com/office/drawing/2014/main" id="{2362298E-A5B6-5D5E-F077-E4D37400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0229" y="3261518"/>
            <a:ext cx="209480" cy="204720"/>
          </a:xfrm>
          <a:prstGeom prst="rect">
            <a:avLst/>
          </a:prstGeom>
        </p:spPr>
      </p:pic>
      <p:pic>
        <p:nvPicPr>
          <p:cNvPr id="14" name="Graphic 2" descr="Checkmark with solid fill">
            <a:extLst>
              <a:ext uri="{FF2B5EF4-FFF2-40B4-BE49-F238E27FC236}">
                <a16:creationId xmlns:a16="http://schemas.microsoft.com/office/drawing/2014/main" id="{E0CA5A22-6503-4176-0D73-58192DE6BA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6740" y="3523312"/>
            <a:ext cx="209480" cy="204720"/>
          </a:xfrm>
          <a:prstGeom prst="rect">
            <a:avLst/>
          </a:prstGeom>
        </p:spPr>
      </p:pic>
      <p:pic>
        <p:nvPicPr>
          <p:cNvPr id="16" name="Graphic 2" descr="Checkmark with solid fill">
            <a:extLst>
              <a:ext uri="{FF2B5EF4-FFF2-40B4-BE49-F238E27FC236}">
                <a16:creationId xmlns:a16="http://schemas.microsoft.com/office/drawing/2014/main" id="{7CE954ED-2F93-D817-FFCA-BA0A23E93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7837" y="3792364"/>
            <a:ext cx="209480" cy="2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6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22147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ML:</a:t>
            </a:r>
            <a:br>
              <a:rPr lang="en-US" sz="320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Introduction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92A6E6-BBF7-AB17-B0BB-FDF9B16AE0FD}"/>
              </a:ext>
            </a:extLst>
          </p:cNvPr>
          <p:cNvGrpSpPr/>
          <p:nvPr/>
        </p:nvGrpSpPr>
        <p:grpSpPr>
          <a:xfrm>
            <a:off x="2291591" y="2236198"/>
            <a:ext cx="1417320" cy="2001645"/>
            <a:chOff x="426720" y="2030730"/>
            <a:chExt cx="1417320" cy="20016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E7F1927-4428-0C37-9546-F2CDC06B0B1C}"/>
                </a:ext>
              </a:extLst>
            </p:cNvPr>
            <p:cNvSpPr txBox="1"/>
            <p:nvPr/>
          </p:nvSpPr>
          <p:spPr>
            <a:xfrm>
              <a:off x="464820" y="3663043"/>
              <a:ext cx="137922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Arial"/>
                  <a:cs typeface="Arial"/>
                </a:rPr>
                <a:t>Formatting</a:t>
              </a:r>
              <a:endParaRPr lang="en-US"/>
            </a:p>
          </p:txBody>
        </p:sp>
        <p:pic>
          <p:nvPicPr>
            <p:cNvPr id="2050" name="Picture 2" descr="Format - Free interface icons">
              <a:extLst>
                <a:ext uri="{FF2B5EF4-FFF2-40B4-BE49-F238E27FC236}">
                  <a16:creationId xmlns:a16="http://schemas.microsoft.com/office/drawing/2014/main" id="{949DF92A-F7E6-8851-2A53-8F917FC17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" y="2030730"/>
              <a:ext cx="1417320" cy="1417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A64D06B-EB9A-2F23-05AA-8429BC06F4BC}"/>
              </a:ext>
            </a:extLst>
          </p:cNvPr>
          <p:cNvSpPr/>
          <p:nvPr/>
        </p:nvSpPr>
        <p:spPr>
          <a:xfrm>
            <a:off x="3954780" y="3938877"/>
            <a:ext cx="24384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1069226-9640-C0ED-CC7F-22D837DC10D2}"/>
              </a:ext>
            </a:extLst>
          </p:cNvPr>
          <p:cNvSpPr/>
          <p:nvPr/>
        </p:nvSpPr>
        <p:spPr>
          <a:xfrm>
            <a:off x="5775960" y="3938877"/>
            <a:ext cx="24384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C26C300F-59AA-CF71-1DF1-02A8A214FDD7}"/>
              </a:ext>
            </a:extLst>
          </p:cNvPr>
          <p:cNvSpPr/>
          <p:nvPr/>
        </p:nvSpPr>
        <p:spPr>
          <a:xfrm>
            <a:off x="1926591" y="3950587"/>
            <a:ext cx="206216" cy="205180"/>
          </a:xfrm>
          <a:prstGeom prst="plus">
            <a:avLst>
              <a:gd name="adj" fmla="val 33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FB5800-BE01-3060-800F-DD611F787E63}"/>
              </a:ext>
            </a:extLst>
          </p:cNvPr>
          <p:cNvGrpSpPr/>
          <p:nvPr/>
        </p:nvGrpSpPr>
        <p:grpSpPr>
          <a:xfrm>
            <a:off x="407670" y="2253397"/>
            <a:ext cx="1455420" cy="1984446"/>
            <a:chOff x="407670" y="2047929"/>
            <a:chExt cx="1455420" cy="19844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C3C340-4B9C-3CF5-766A-7BE4E4EA74BD}"/>
                </a:ext>
              </a:extLst>
            </p:cNvPr>
            <p:cNvSpPr txBox="1"/>
            <p:nvPr/>
          </p:nvSpPr>
          <p:spPr>
            <a:xfrm>
              <a:off x="407670" y="3663043"/>
              <a:ext cx="145542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Arial"/>
                  <a:cs typeface="Arial"/>
                </a:rPr>
                <a:t>Extraction</a:t>
              </a:r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69554F-D534-06F2-C169-91CFBB5CFD49}"/>
                </a:ext>
              </a:extLst>
            </p:cNvPr>
            <p:cNvGrpSpPr/>
            <p:nvPr/>
          </p:nvGrpSpPr>
          <p:grpSpPr>
            <a:xfrm>
              <a:off x="471782" y="2047929"/>
              <a:ext cx="1312683" cy="1488930"/>
              <a:chOff x="436291" y="1792288"/>
              <a:chExt cx="1498390" cy="1699573"/>
            </a:xfrm>
          </p:grpSpPr>
          <p:pic>
            <p:nvPicPr>
              <p:cNvPr id="27" name="Picture 2" descr="Format - Free interface icons">
                <a:extLst>
                  <a:ext uri="{FF2B5EF4-FFF2-40B4-BE49-F238E27FC236}">
                    <a16:creationId xmlns:a16="http://schemas.microsoft.com/office/drawing/2014/main" id="{C88FF838-088D-AA7F-77B8-CDD40ED63E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" t="1779" r="53708" b="61027"/>
              <a:stretch/>
            </p:blipFill>
            <p:spPr bwMode="auto">
              <a:xfrm>
                <a:off x="1420395" y="2088605"/>
                <a:ext cx="514286" cy="5128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Format - Free interface icons">
                <a:extLst>
                  <a:ext uri="{FF2B5EF4-FFF2-40B4-BE49-F238E27FC236}">
                    <a16:creationId xmlns:a16="http://schemas.microsoft.com/office/drawing/2014/main" id="{886FA12D-1E93-0972-A35E-F3FB907083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" t="1779" r="53708" b="61027"/>
              <a:stretch/>
            </p:blipFill>
            <p:spPr bwMode="auto">
              <a:xfrm>
                <a:off x="1152013" y="2216818"/>
                <a:ext cx="602943" cy="6013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Format - Free interface icons">
                <a:extLst>
                  <a:ext uri="{FF2B5EF4-FFF2-40B4-BE49-F238E27FC236}">
                    <a16:creationId xmlns:a16="http://schemas.microsoft.com/office/drawing/2014/main" id="{C1B3667B-E321-8FE5-29FE-93CE8E38C9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" t="1779" r="53708" b="61027"/>
              <a:stretch/>
            </p:blipFill>
            <p:spPr bwMode="auto">
              <a:xfrm>
                <a:off x="948922" y="1792288"/>
                <a:ext cx="696063" cy="6941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Format - Free interface icons">
                <a:extLst>
                  <a:ext uri="{FF2B5EF4-FFF2-40B4-BE49-F238E27FC236}">
                    <a16:creationId xmlns:a16="http://schemas.microsoft.com/office/drawing/2014/main" id="{1FD27468-2ED7-8982-2D9A-3D40E0C53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" t="1779" r="53708" b="61027"/>
              <a:stretch/>
            </p:blipFill>
            <p:spPr bwMode="auto">
              <a:xfrm>
                <a:off x="711122" y="2429693"/>
                <a:ext cx="756556" cy="754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Format - Free interface icons">
                <a:extLst>
                  <a:ext uri="{FF2B5EF4-FFF2-40B4-BE49-F238E27FC236}">
                    <a16:creationId xmlns:a16="http://schemas.microsoft.com/office/drawing/2014/main" id="{3BB9B696-D6AE-7B3C-C137-A5FF989AA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" t="1779" r="53708" b="61027"/>
              <a:stretch/>
            </p:blipFill>
            <p:spPr bwMode="auto">
              <a:xfrm>
                <a:off x="436291" y="2610799"/>
                <a:ext cx="883444" cy="8810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E5036A-044B-BF70-0E19-ABCF842B6DAA}"/>
              </a:ext>
            </a:extLst>
          </p:cNvPr>
          <p:cNvGrpSpPr/>
          <p:nvPr/>
        </p:nvGrpSpPr>
        <p:grpSpPr>
          <a:xfrm>
            <a:off x="6134100" y="2333093"/>
            <a:ext cx="2476500" cy="1904750"/>
            <a:chOff x="6134100" y="2333093"/>
            <a:chExt cx="2476500" cy="19047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8DB2CE-B0F4-672E-5202-28F631D66A2C}"/>
                </a:ext>
              </a:extLst>
            </p:cNvPr>
            <p:cNvSpPr txBox="1"/>
            <p:nvPr/>
          </p:nvSpPr>
          <p:spPr>
            <a:xfrm>
              <a:off x="6134100" y="3868511"/>
              <a:ext cx="24765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de-DE">
                  <a:latin typeface="Arial"/>
                  <a:cs typeface="Arial"/>
                </a:rPr>
                <a:t>Damage Classification</a:t>
              </a:r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CFB1EE9-C65C-6FBA-57C5-33B40AABC757}"/>
                </a:ext>
              </a:extLst>
            </p:cNvPr>
            <p:cNvGrpSpPr/>
            <p:nvPr/>
          </p:nvGrpSpPr>
          <p:grpSpPr>
            <a:xfrm>
              <a:off x="6648949" y="2333093"/>
              <a:ext cx="1556245" cy="1442914"/>
              <a:chOff x="6648949" y="2333093"/>
              <a:chExt cx="1556245" cy="144291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40200EF-8383-D96C-7988-B94323341B43}"/>
                  </a:ext>
                </a:extLst>
              </p:cNvPr>
              <p:cNvGrpSpPr/>
              <p:nvPr/>
            </p:nvGrpSpPr>
            <p:grpSpPr>
              <a:xfrm>
                <a:off x="6878842" y="2333093"/>
                <a:ext cx="1163769" cy="1111226"/>
                <a:chOff x="7358246" y="105954"/>
                <a:chExt cx="1184537" cy="1125513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E6C24DF-967E-4CC0-9FA5-08010DF6ACD2}"/>
                    </a:ext>
                  </a:extLst>
                </p:cNvPr>
                <p:cNvSpPr/>
                <p:nvPr/>
              </p:nvSpPr>
              <p:spPr>
                <a:xfrm>
                  <a:off x="7358246" y="110588"/>
                  <a:ext cx="1157843" cy="11058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8" name="Picture 3" descr="Icon&#10;&#10;Description automatically generated">
                  <a:extLst>
                    <a:ext uri="{FF2B5EF4-FFF2-40B4-BE49-F238E27FC236}">
                      <a16:creationId xmlns:a16="http://schemas.microsoft.com/office/drawing/2014/main" id="{C46E673F-3837-21C4-DB70-CBA7F0B433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84677" y="105954"/>
                  <a:ext cx="1158106" cy="1125513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2" descr="Format - Free interface icons">
                <a:extLst>
                  <a:ext uri="{FF2B5EF4-FFF2-40B4-BE49-F238E27FC236}">
                    <a16:creationId xmlns:a16="http://schemas.microsoft.com/office/drawing/2014/main" id="{5DE64E44-1CEB-0D77-46C8-0F976BE79A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" t="1779" r="53708" b="59817"/>
              <a:stretch/>
            </p:blipFill>
            <p:spPr bwMode="auto">
              <a:xfrm>
                <a:off x="6648949" y="3432845"/>
                <a:ext cx="333249" cy="343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Format - Free interface icons">
                <a:extLst>
                  <a:ext uri="{FF2B5EF4-FFF2-40B4-BE49-F238E27FC236}">
                    <a16:creationId xmlns:a16="http://schemas.microsoft.com/office/drawing/2014/main" id="{B86A95EA-E567-386F-BEAB-6648004A73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" t="1779" r="53708" b="59817"/>
              <a:stretch/>
            </p:blipFill>
            <p:spPr bwMode="auto">
              <a:xfrm>
                <a:off x="7059309" y="3432845"/>
                <a:ext cx="325165" cy="334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Format - Free interface icons">
                <a:extLst>
                  <a:ext uri="{FF2B5EF4-FFF2-40B4-BE49-F238E27FC236}">
                    <a16:creationId xmlns:a16="http://schemas.microsoft.com/office/drawing/2014/main" id="{9B0EDF83-2F3D-5E76-99B7-AFFA7CB5ED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" t="1779" r="53708" b="59817"/>
              <a:stretch/>
            </p:blipFill>
            <p:spPr bwMode="auto">
              <a:xfrm>
                <a:off x="7469669" y="3432845"/>
                <a:ext cx="325165" cy="334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Format - Free interface icons">
                <a:extLst>
                  <a:ext uri="{FF2B5EF4-FFF2-40B4-BE49-F238E27FC236}">
                    <a16:creationId xmlns:a16="http://schemas.microsoft.com/office/drawing/2014/main" id="{D40AB4F2-0C07-28C4-9061-04D7747D9A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" t="1779" r="53708" b="59817"/>
              <a:stretch/>
            </p:blipFill>
            <p:spPr bwMode="auto">
              <a:xfrm>
                <a:off x="7880029" y="3432845"/>
                <a:ext cx="325165" cy="334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E064DD-93B4-B57F-C12B-F605283483DD}"/>
              </a:ext>
            </a:extLst>
          </p:cNvPr>
          <p:cNvGrpSpPr/>
          <p:nvPr/>
        </p:nvGrpSpPr>
        <p:grpSpPr>
          <a:xfrm>
            <a:off x="4023718" y="2621661"/>
            <a:ext cx="1682108" cy="1893181"/>
            <a:chOff x="4023718" y="2621661"/>
            <a:chExt cx="1682108" cy="18931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935DDB-5D2B-7F38-1460-37D457028135}"/>
                </a:ext>
              </a:extLst>
            </p:cNvPr>
            <p:cNvSpPr txBox="1"/>
            <p:nvPr/>
          </p:nvSpPr>
          <p:spPr>
            <a:xfrm>
              <a:off x="4206241" y="3868511"/>
              <a:ext cx="145541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Arial"/>
                  <a:cs typeface="Arial"/>
                </a:rPr>
                <a:t>Car Detector</a:t>
              </a:r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3C567C7-F1AA-C7CA-85AE-E6FEE9752C67}"/>
                </a:ext>
              </a:extLst>
            </p:cNvPr>
            <p:cNvGrpSpPr/>
            <p:nvPr/>
          </p:nvGrpSpPr>
          <p:grpSpPr>
            <a:xfrm>
              <a:off x="4023718" y="2621661"/>
              <a:ext cx="1682108" cy="1328926"/>
              <a:chOff x="4023718" y="2621661"/>
              <a:chExt cx="1682108" cy="1328926"/>
            </a:xfrm>
          </p:grpSpPr>
          <p:pic>
            <p:nvPicPr>
              <p:cNvPr id="31" name="Picture 2" descr="Format - Free interface icons">
                <a:extLst>
                  <a:ext uri="{FF2B5EF4-FFF2-40B4-BE49-F238E27FC236}">
                    <a16:creationId xmlns:a16="http://schemas.microsoft.com/office/drawing/2014/main" id="{B1862364-30A1-2FC5-1A34-4DDF1E44CC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" t="1779" r="53708" b="72180"/>
              <a:stretch/>
            </p:blipFill>
            <p:spPr bwMode="auto">
              <a:xfrm>
                <a:off x="4166724" y="3193318"/>
                <a:ext cx="322143" cy="224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62A60F5-C83B-F58D-8525-39F4A32A02CA}"/>
                  </a:ext>
                </a:extLst>
              </p:cNvPr>
              <p:cNvGrpSpPr/>
              <p:nvPr/>
            </p:nvGrpSpPr>
            <p:grpSpPr>
              <a:xfrm>
                <a:off x="4023718" y="2621661"/>
                <a:ext cx="1682108" cy="1328926"/>
                <a:chOff x="4023718" y="2621661"/>
                <a:chExt cx="1682108" cy="1328926"/>
              </a:xfrm>
            </p:grpSpPr>
            <p:pic>
              <p:nvPicPr>
                <p:cNvPr id="43" name="Picture 2" descr="Format - Free interface icons">
                  <a:extLst>
                    <a:ext uri="{FF2B5EF4-FFF2-40B4-BE49-F238E27FC236}">
                      <a16:creationId xmlns:a16="http://schemas.microsoft.com/office/drawing/2014/main" id="{AEFF053F-F4AB-88A7-2F5A-B3F157B2F6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004" t="6072" r="58608" b="87374"/>
                <a:stretch/>
              </p:blipFill>
              <p:spPr bwMode="auto">
                <a:xfrm>
                  <a:off x="5254514" y="2921794"/>
                  <a:ext cx="312874" cy="29630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id="{B489A018-3A47-9890-1372-6888A29004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23718" y="2621661"/>
                  <a:ext cx="1682108" cy="13289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44" name="Grafik 2" descr="countdown.gif">
            <a:extLst>
              <a:ext uri="{FF2B5EF4-FFF2-40B4-BE49-F238E27FC236}">
                <a16:creationId xmlns:a16="http://schemas.microsoft.com/office/drawing/2014/main" id="{5E00505C-9FA0-E858-D59C-02F728B17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0D43256-1485-69F3-D1B8-FA395FD1463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7668520" y="122147"/>
            <a:ext cx="1146147" cy="1146147"/>
          </a:xfrm>
          <a:prstGeom prst="rect">
            <a:avLst/>
          </a:prstGeom>
        </p:spPr>
      </p:pic>
      <p:pic>
        <p:nvPicPr>
          <p:cNvPr id="9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A7ED2C4F-6723-60AB-C75E-CBD15B18A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731" y="-177138"/>
            <a:ext cx="1670659" cy="16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4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44" name="Grafik 2" descr="countdown.gif">
            <a:extLst>
              <a:ext uri="{FF2B5EF4-FFF2-40B4-BE49-F238E27FC236}">
                <a16:creationId xmlns:a16="http://schemas.microsoft.com/office/drawing/2014/main" id="{5E00505C-9FA0-E858-D59C-02F728B17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12976-2404-6243-70A0-D67DA255C6B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7775232" y="171351"/>
            <a:ext cx="1080186" cy="978809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8901D664-A131-7652-9C06-186D9922AA1D}"/>
              </a:ext>
            </a:extLst>
          </p:cNvPr>
          <p:cNvSpPr/>
          <p:nvPr/>
        </p:nvSpPr>
        <p:spPr>
          <a:xfrm rot="20605782">
            <a:off x="1457618" y="2382245"/>
            <a:ext cx="417567" cy="173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AAE39C0-253E-C438-981E-FE3A2C0BBE56}"/>
              </a:ext>
            </a:extLst>
          </p:cNvPr>
          <p:cNvSpPr/>
          <p:nvPr/>
        </p:nvSpPr>
        <p:spPr>
          <a:xfrm>
            <a:off x="6043728" y="3047927"/>
            <a:ext cx="417822" cy="179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40217B0-55E5-8132-3051-2C76E41151B8}"/>
              </a:ext>
            </a:extLst>
          </p:cNvPr>
          <p:cNvSpPr/>
          <p:nvPr/>
        </p:nvSpPr>
        <p:spPr>
          <a:xfrm rot="8400000" flipH="1">
            <a:off x="3403523" y="2321777"/>
            <a:ext cx="1054703" cy="206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91CECE-5094-B420-D0B5-CA9FB38794DE}"/>
              </a:ext>
            </a:extLst>
          </p:cNvPr>
          <p:cNvSpPr txBox="1"/>
          <p:nvPr/>
        </p:nvSpPr>
        <p:spPr>
          <a:xfrm>
            <a:off x="189919" y="122147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ML:</a:t>
            </a:r>
            <a:br>
              <a:rPr lang="en-US" sz="320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Data pipeline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413EF04-BB77-A567-1C65-3B3E0B7DB4DB}"/>
              </a:ext>
            </a:extLst>
          </p:cNvPr>
          <p:cNvGrpSpPr/>
          <p:nvPr/>
        </p:nvGrpSpPr>
        <p:grpSpPr>
          <a:xfrm>
            <a:off x="3054824" y="2828733"/>
            <a:ext cx="483013" cy="428820"/>
            <a:chOff x="5409730" y="352093"/>
            <a:chExt cx="816241" cy="724662"/>
          </a:xfrm>
        </p:grpSpPr>
        <p:pic>
          <p:nvPicPr>
            <p:cNvPr id="57" name="Picture 2" descr="Format - Free interface icons">
              <a:extLst>
                <a:ext uri="{FF2B5EF4-FFF2-40B4-BE49-F238E27FC236}">
                  <a16:creationId xmlns:a16="http://schemas.microsoft.com/office/drawing/2014/main" id="{419E3B31-7A57-4F91-D5E2-8D039E9065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9" t="1779" r="53708" b="60032"/>
            <a:stretch/>
          </p:blipFill>
          <p:spPr bwMode="auto">
            <a:xfrm>
              <a:off x="5409730" y="475608"/>
              <a:ext cx="587075" cy="601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522BCD94-535E-C7CC-44D1-8A0D38738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8306" y="352093"/>
              <a:ext cx="667665" cy="444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Picture 2" descr="Format - Free interface icons">
            <a:extLst>
              <a:ext uri="{FF2B5EF4-FFF2-40B4-BE49-F238E27FC236}">
                <a16:creationId xmlns:a16="http://schemas.microsoft.com/office/drawing/2014/main" id="{801B7A5B-F515-F443-6D6E-44D100835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" t="1779" r="53708" b="60032"/>
          <a:stretch/>
        </p:blipFill>
        <p:spPr bwMode="auto">
          <a:xfrm>
            <a:off x="1984374" y="2732458"/>
            <a:ext cx="287842" cy="29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Format - Free interface icons">
            <a:extLst>
              <a:ext uri="{FF2B5EF4-FFF2-40B4-BE49-F238E27FC236}">
                <a16:creationId xmlns:a16="http://schemas.microsoft.com/office/drawing/2014/main" id="{88F7D621-5B9D-5CF3-3261-04BBCF1F5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4" t="6072" r="58608" b="87374"/>
          <a:stretch/>
        </p:blipFill>
        <p:spPr bwMode="auto">
          <a:xfrm>
            <a:off x="1976126" y="2222463"/>
            <a:ext cx="278614" cy="263860"/>
          </a:xfrm>
          <a:prstGeom prst="rect">
            <a:avLst/>
          </a:prstGeom>
          <a:noFill/>
          <a:ln w="95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C74E86DB-CF93-6944-B1AC-260E959EE2E3}"/>
              </a:ext>
            </a:extLst>
          </p:cNvPr>
          <p:cNvSpPr/>
          <p:nvPr/>
        </p:nvSpPr>
        <p:spPr>
          <a:xfrm rot="994218" flipV="1">
            <a:off x="1465137" y="2746246"/>
            <a:ext cx="417567" cy="173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24AFFEAC-A728-CB39-C830-78AB5E7FADA5}"/>
              </a:ext>
            </a:extLst>
          </p:cNvPr>
          <p:cNvSpPr/>
          <p:nvPr/>
        </p:nvSpPr>
        <p:spPr>
          <a:xfrm rot="11739365" flipH="1" flipV="1">
            <a:off x="2393600" y="2923551"/>
            <a:ext cx="540805" cy="157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C4F365-354E-4F65-EF6F-3F10D188CE32}"/>
              </a:ext>
            </a:extLst>
          </p:cNvPr>
          <p:cNvSpPr txBox="1"/>
          <p:nvPr/>
        </p:nvSpPr>
        <p:spPr>
          <a:xfrm>
            <a:off x="1684565" y="1849187"/>
            <a:ext cx="120576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200" err="1">
                <a:latin typeface="Arial Nova Light"/>
                <a:cs typeface="Arial"/>
              </a:rPr>
              <a:t>Without</a:t>
            </a:r>
            <a:r>
              <a:rPr lang="de-DE" sz="1200">
                <a:latin typeface="Arial Nova Light"/>
                <a:cs typeface="Arial"/>
              </a:rPr>
              <a:t> Car</a:t>
            </a:r>
            <a:endParaRPr lang="en-US" sz="1200">
              <a:latin typeface="Arial Nova Light" panose="020B0304020202020204" pitchFamily="34" charset="0"/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A480A8B2-F7E8-FD6E-351E-714A79DDFDD1}"/>
              </a:ext>
            </a:extLst>
          </p:cNvPr>
          <p:cNvSpPr/>
          <p:nvPr/>
        </p:nvSpPr>
        <p:spPr>
          <a:xfrm rot="10800000" flipH="1" flipV="1">
            <a:off x="3528606" y="3056009"/>
            <a:ext cx="838409" cy="188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pic>
        <p:nvPicPr>
          <p:cNvPr id="69" name="Picture 2" descr="Format - Free interface icons">
            <a:extLst>
              <a:ext uri="{FF2B5EF4-FFF2-40B4-BE49-F238E27FC236}">
                <a16:creationId xmlns:a16="http://schemas.microsoft.com/office/drawing/2014/main" id="{26642E3E-8F4A-1534-1325-758C2AB89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" t="1779" r="53708" b="60032"/>
          <a:stretch/>
        </p:blipFill>
        <p:spPr bwMode="auto">
          <a:xfrm>
            <a:off x="4437460" y="1852277"/>
            <a:ext cx="451264" cy="46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EACC16F-286D-3DDD-91E3-D613071B859C}"/>
              </a:ext>
            </a:extLst>
          </p:cNvPr>
          <p:cNvGrpSpPr/>
          <p:nvPr/>
        </p:nvGrpSpPr>
        <p:grpSpPr>
          <a:xfrm>
            <a:off x="4435213" y="2885259"/>
            <a:ext cx="451264" cy="462081"/>
            <a:chOff x="3832343" y="3024069"/>
            <a:chExt cx="451264" cy="462081"/>
          </a:xfrm>
        </p:grpSpPr>
        <p:pic>
          <p:nvPicPr>
            <p:cNvPr id="70" name="Picture 2" descr="Format - Free interface icons">
              <a:extLst>
                <a:ext uri="{FF2B5EF4-FFF2-40B4-BE49-F238E27FC236}">
                  <a16:creationId xmlns:a16="http://schemas.microsoft.com/office/drawing/2014/main" id="{6D1CECDE-F05E-2F45-0744-8604ABDEC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9" t="1779" r="53708" b="60032"/>
            <a:stretch/>
          </p:blipFill>
          <p:spPr bwMode="auto">
            <a:xfrm>
              <a:off x="3832343" y="3024069"/>
              <a:ext cx="451264" cy="462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6F40122-0B4C-0ED4-8108-65FC4EEA3C60}"/>
                </a:ext>
              </a:extLst>
            </p:cNvPr>
            <p:cNvSpPr/>
            <p:nvPr/>
          </p:nvSpPr>
          <p:spPr>
            <a:xfrm>
              <a:off x="3893347" y="3148098"/>
              <a:ext cx="312476" cy="162156"/>
            </a:xfrm>
            <a:prstGeom prst="rect">
              <a:avLst/>
            </a:prstGeom>
            <a:solidFill>
              <a:schemeClr val="accent3">
                <a:lumMod val="75000"/>
                <a:alpha val="50000"/>
              </a:schemeClr>
            </a:solidFill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ova Light" panose="020B0304020202020204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0F1FA3C-31FD-5E33-107D-F8F7F52A4AE4}"/>
              </a:ext>
            </a:extLst>
          </p:cNvPr>
          <p:cNvSpPr txBox="1"/>
          <p:nvPr/>
        </p:nvSpPr>
        <p:spPr>
          <a:xfrm>
            <a:off x="509346" y="2493727"/>
            <a:ext cx="1041059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DE" sz="1200">
                <a:latin typeface="Arial Nova Light"/>
                <a:cs typeface="Arial"/>
              </a:rPr>
              <a:t>50k Images</a:t>
            </a:r>
            <a:endParaRPr lang="en-US" sz="1200">
              <a:latin typeface="Arial Nova Light"/>
              <a:cs typeface="Arial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F71898F-D1F5-679A-0B43-0A2302AA1390}"/>
              </a:ext>
            </a:extLst>
          </p:cNvPr>
          <p:cNvSpPr txBox="1"/>
          <p:nvPr/>
        </p:nvSpPr>
        <p:spPr>
          <a:xfrm>
            <a:off x="2870506" y="3342773"/>
            <a:ext cx="130707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200">
                <a:latin typeface="Arial Nova Light"/>
                <a:cs typeface="Arial"/>
              </a:rPr>
              <a:t>9k </a:t>
            </a:r>
            <a:r>
              <a:rPr lang="de-DE" sz="1200" err="1">
                <a:latin typeface="Arial Nova Light"/>
                <a:cs typeface="Arial"/>
              </a:rPr>
              <a:t>Defect</a:t>
            </a:r>
            <a:endParaRPr lang="en-US" sz="1200" err="1">
              <a:latin typeface="Arial Nova Light" panose="020B03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7F7D632-9BD7-B56F-F472-4EE42C24D4D6}"/>
              </a:ext>
            </a:extLst>
          </p:cNvPr>
          <p:cNvSpPr txBox="1"/>
          <p:nvPr/>
        </p:nvSpPr>
        <p:spPr>
          <a:xfrm>
            <a:off x="4893357" y="2981929"/>
            <a:ext cx="115037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200">
                <a:latin typeface="Arial Nova Light"/>
                <a:cs typeface="Arial"/>
              </a:rPr>
              <a:t>900 </a:t>
            </a:r>
            <a:r>
              <a:rPr lang="de-DE" sz="1200" err="1">
                <a:latin typeface="Arial Nova Light"/>
                <a:cs typeface="Arial"/>
              </a:rPr>
              <a:t>With</a:t>
            </a:r>
            <a:r>
              <a:rPr lang="de-DE" sz="1200">
                <a:latin typeface="Arial Nova Light"/>
                <a:cs typeface="Arial"/>
              </a:rPr>
              <a:t> </a:t>
            </a:r>
            <a:r>
              <a:rPr lang="de-DE" sz="1200" err="1">
                <a:latin typeface="Arial Nova Light"/>
                <a:cs typeface="Arial"/>
              </a:rPr>
              <a:t>bbox</a:t>
            </a:r>
            <a:endParaRPr lang="de-DE" sz="1200" err="1">
              <a:latin typeface="Arial Nova Light" panose="020B03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130E87-D3CF-4019-2C56-8C8542E31FDF}"/>
              </a:ext>
            </a:extLst>
          </p:cNvPr>
          <p:cNvSpPr txBox="1"/>
          <p:nvPr/>
        </p:nvSpPr>
        <p:spPr>
          <a:xfrm>
            <a:off x="4365211" y="1572619"/>
            <a:ext cx="148577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200">
                <a:latin typeface="Arial Nova Light"/>
                <a:cs typeface="Arial"/>
              </a:rPr>
              <a:t>8100 </a:t>
            </a:r>
            <a:r>
              <a:rPr lang="de-DE" sz="1200" err="1">
                <a:latin typeface="Arial Nova Light"/>
                <a:cs typeface="Arial"/>
              </a:rPr>
              <a:t>Without</a:t>
            </a:r>
            <a:r>
              <a:rPr lang="de-DE" sz="1200">
                <a:latin typeface="Arial Nova Light"/>
                <a:cs typeface="Arial"/>
              </a:rPr>
              <a:t> </a:t>
            </a:r>
            <a:r>
              <a:rPr lang="de-DE" sz="1200" err="1">
                <a:latin typeface="Arial Nova Light"/>
                <a:cs typeface="Arial"/>
              </a:rPr>
              <a:t>bbox</a:t>
            </a:r>
            <a:endParaRPr lang="en-US" sz="1200" err="1">
              <a:latin typeface="Arial Nova Light" panose="020B03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795A39-DF91-CADE-E462-6796FD6832E7}"/>
              </a:ext>
            </a:extLst>
          </p:cNvPr>
          <p:cNvGrpSpPr/>
          <p:nvPr/>
        </p:nvGrpSpPr>
        <p:grpSpPr>
          <a:xfrm>
            <a:off x="6337877" y="2770726"/>
            <a:ext cx="1078618" cy="838249"/>
            <a:chOff x="3080482" y="4055203"/>
            <a:chExt cx="1078618" cy="838249"/>
          </a:xfrm>
        </p:grpSpPr>
        <p:pic>
          <p:nvPicPr>
            <p:cNvPr id="1028" name="Picture 4" descr="Finger, hand, pick icon - Download on Iconfinder">
              <a:extLst>
                <a:ext uri="{FF2B5EF4-FFF2-40B4-BE49-F238E27FC236}">
                  <a16:creationId xmlns:a16="http://schemas.microsoft.com/office/drawing/2014/main" id="{DC21AA00-CF85-58FE-55ED-759F24E90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0493" y="4055203"/>
              <a:ext cx="472802" cy="472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665183-9412-998A-158E-C1A217A516DE}"/>
                </a:ext>
              </a:extLst>
            </p:cNvPr>
            <p:cNvSpPr txBox="1"/>
            <p:nvPr/>
          </p:nvSpPr>
          <p:spPr>
            <a:xfrm>
              <a:off x="3080482" y="4431787"/>
              <a:ext cx="1078618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sz="1200">
                  <a:latin typeface="Arial Nova Light" panose="020B0304020202020204" pitchFamily="34" charset="0"/>
                  <a:cs typeface="Arial"/>
                </a:rPr>
                <a:t>Manual</a:t>
              </a:r>
              <a:br>
                <a:rPr lang="de-DE" sz="1200">
                  <a:latin typeface="Arial Nova Light" panose="020B0304020202020204" pitchFamily="34" charset="0"/>
                  <a:cs typeface="Arial"/>
                </a:rPr>
              </a:br>
              <a:r>
                <a:rPr lang="de-DE" sz="1200" err="1">
                  <a:latin typeface="Arial Nova Light" panose="020B0304020202020204" pitchFamily="34" charset="0"/>
                  <a:cs typeface="Arial"/>
                </a:rPr>
                <a:t>classification</a:t>
              </a:r>
              <a:endParaRPr lang="en-US" sz="1200">
                <a:latin typeface="Arial Nova Light" panose="020B0304020202020204" pitchFamily="34" charset="0"/>
              </a:endParaRPr>
            </a:p>
          </p:txBody>
        </p:sp>
      </p:grpSp>
      <p:sp>
        <p:nvSpPr>
          <p:cNvPr id="7" name="TextBox 72">
            <a:extLst>
              <a:ext uri="{FF2B5EF4-FFF2-40B4-BE49-F238E27FC236}">
                <a16:creationId xmlns:a16="http://schemas.microsoft.com/office/drawing/2014/main" id="{192AB68E-016A-D305-D558-9DE5458A29BE}"/>
              </a:ext>
            </a:extLst>
          </p:cNvPr>
          <p:cNvSpPr txBox="1"/>
          <p:nvPr/>
        </p:nvSpPr>
        <p:spPr>
          <a:xfrm>
            <a:off x="1727505" y="3121546"/>
            <a:ext cx="130707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200" err="1">
                <a:latin typeface="Arial Nova Light"/>
                <a:cs typeface="Arial"/>
              </a:rPr>
              <a:t>With</a:t>
            </a:r>
            <a:r>
              <a:rPr lang="de-DE" sz="1200">
                <a:latin typeface="Arial Nova Light"/>
                <a:cs typeface="Arial"/>
              </a:rPr>
              <a:t> Car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79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31364"/>
            <a:ext cx="732748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Car Detector Model: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Why?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9" name="Grafik 2" descr="countdown.gif">
            <a:extLst>
              <a:ext uri="{FF2B5EF4-FFF2-40B4-BE49-F238E27FC236}">
                <a16:creationId xmlns:a16="http://schemas.microsoft.com/office/drawing/2014/main" id="{CCD605AB-849F-942F-121F-5AE29B515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9ED06FA-18A7-9DA1-A39B-02CD7775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8459" y="1859871"/>
            <a:ext cx="2225039" cy="1405797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5E13244-1641-8467-00CC-B493D08D737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2043" y="3318703"/>
            <a:ext cx="2062162" cy="1263041"/>
          </a:xfrm>
          <a:prstGeom prst="rect">
            <a:avLst/>
          </a:prstGeom>
        </p:spPr>
      </p:pic>
      <p:pic>
        <p:nvPicPr>
          <p:cNvPr id="14" name="Picture 14" descr="A picture containing curb&#10;&#10;Description automatically generated">
            <a:extLst>
              <a:ext uri="{FF2B5EF4-FFF2-40B4-BE49-F238E27FC236}">
                <a16:creationId xmlns:a16="http://schemas.microsoft.com/office/drawing/2014/main" id="{50F2D856-DEF2-8D2F-7AEC-E0B882FA65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21815" b="17244"/>
          <a:stretch/>
        </p:blipFill>
        <p:spPr>
          <a:xfrm>
            <a:off x="2548460" y="3318703"/>
            <a:ext cx="1936434" cy="1242282"/>
          </a:xfrm>
          <a:prstGeom prst="rect">
            <a:avLst/>
          </a:prstGeom>
        </p:spPr>
      </p:pic>
      <p:pic>
        <p:nvPicPr>
          <p:cNvPr id="15" name="Picture 19" descr="A picture containing window, indoor&#10;&#10;Description automatically generated">
            <a:extLst>
              <a:ext uri="{FF2B5EF4-FFF2-40B4-BE49-F238E27FC236}">
                <a16:creationId xmlns:a16="http://schemas.microsoft.com/office/drawing/2014/main" id="{34B3921F-DE08-2179-6211-5B829BA63DB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2577" y="1859871"/>
            <a:ext cx="1761628" cy="1405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0364A-DD1F-792A-2511-BBFF7419CF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6532" y="134319"/>
            <a:ext cx="1106234" cy="10772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7A5222-DD22-1463-8D67-E2005EC6948F}"/>
              </a:ext>
            </a:extLst>
          </p:cNvPr>
          <p:cNvSpPr txBox="1"/>
          <p:nvPr/>
        </p:nvSpPr>
        <p:spPr>
          <a:xfrm>
            <a:off x="5221740" y="2637892"/>
            <a:ext cx="26633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de-DE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0209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22148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Car Detector Model: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Parameters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Grafik 2" descr="countdown.gif">
            <a:extLst>
              <a:ext uri="{FF2B5EF4-FFF2-40B4-BE49-F238E27FC236}">
                <a16:creationId xmlns:a16="http://schemas.microsoft.com/office/drawing/2014/main" id="{CCD605AB-849F-942F-121F-5AE29B515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7435C-34A0-F596-B89E-E661F64DD21A}"/>
              </a:ext>
            </a:extLst>
          </p:cNvPr>
          <p:cNvSpPr txBox="1"/>
          <p:nvPr/>
        </p:nvSpPr>
        <p:spPr>
          <a:xfrm>
            <a:off x="1204686" y="1603963"/>
            <a:ext cx="16956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Learning Rate 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44102C-B9F8-6B21-73EA-78271521DE5E}"/>
              </a:ext>
            </a:extLst>
          </p:cNvPr>
          <p:cNvSpPr/>
          <p:nvPr/>
        </p:nvSpPr>
        <p:spPr>
          <a:xfrm>
            <a:off x="3134106" y="1757154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B2B2D-0F5A-83D6-41F4-BCCA7818E6A3}"/>
              </a:ext>
            </a:extLst>
          </p:cNvPr>
          <p:cNvSpPr txBox="1"/>
          <p:nvPr/>
        </p:nvSpPr>
        <p:spPr>
          <a:xfrm>
            <a:off x="1204686" y="2137372"/>
            <a:ext cx="16956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Batch-size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9DEED3A-3273-64F1-1E56-1C8B12E9D703}"/>
              </a:ext>
            </a:extLst>
          </p:cNvPr>
          <p:cNvSpPr/>
          <p:nvPr/>
        </p:nvSpPr>
        <p:spPr>
          <a:xfrm>
            <a:off x="3134106" y="2311137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750E1-ABB0-01F0-F898-4647CBFA1A03}"/>
              </a:ext>
            </a:extLst>
          </p:cNvPr>
          <p:cNvSpPr txBox="1"/>
          <p:nvPr/>
        </p:nvSpPr>
        <p:spPr>
          <a:xfrm>
            <a:off x="1204687" y="2670781"/>
            <a:ext cx="17594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Epochs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B0B554-7023-299D-B033-DDC71EFAD888}"/>
              </a:ext>
            </a:extLst>
          </p:cNvPr>
          <p:cNvSpPr/>
          <p:nvPr/>
        </p:nvSpPr>
        <p:spPr>
          <a:xfrm>
            <a:off x="3134106" y="2865120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DC6340-BC70-16E8-CE3F-E323CE0BEA43}"/>
              </a:ext>
            </a:extLst>
          </p:cNvPr>
          <p:cNvSpPr txBox="1"/>
          <p:nvPr/>
        </p:nvSpPr>
        <p:spPr>
          <a:xfrm>
            <a:off x="1204687" y="3204190"/>
            <a:ext cx="17594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Models used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87D272A-9ADB-D785-95AA-88A2A289D561}"/>
              </a:ext>
            </a:extLst>
          </p:cNvPr>
          <p:cNvSpPr/>
          <p:nvPr/>
        </p:nvSpPr>
        <p:spPr>
          <a:xfrm>
            <a:off x="3134106" y="3419103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BF238-2904-1B33-DEF8-C51ADAB43BDB}"/>
              </a:ext>
            </a:extLst>
          </p:cNvPr>
          <p:cNvSpPr txBox="1"/>
          <p:nvPr/>
        </p:nvSpPr>
        <p:spPr>
          <a:xfrm>
            <a:off x="1268549" y="3737599"/>
            <a:ext cx="1695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Metrics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BA3BDAA-48A0-360B-2831-8A5F77C260BE}"/>
              </a:ext>
            </a:extLst>
          </p:cNvPr>
          <p:cNvSpPr/>
          <p:nvPr/>
        </p:nvSpPr>
        <p:spPr>
          <a:xfrm>
            <a:off x="3134106" y="3973086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E3171-3AE8-73BE-3844-2F5392BCFE69}"/>
              </a:ext>
            </a:extLst>
          </p:cNvPr>
          <p:cNvSpPr txBox="1"/>
          <p:nvPr/>
        </p:nvSpPr>
        <p:spPr>
          <a:xfrm>
            <a:off x="1204687" y="4271009"/>
            <a:ext cx="17594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Loss function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4239E86-3CB6-A91D-00D1-A50467037901}"/>
              </a:ext>
            </a:extLst>
          </p:cNvPr>
          <p:cNvSpPr/>
          <p:nvPr/>
        </p:nvSpPr>
        <p:spPr>
          <a:xfrm>
            <a:off x="3134106" y="4527070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F06AA-1192-0D07-FE28-7AE0F50475B2}"/>
              </a:ext>
            </a:extLst>
          </p:cNvPr>
          <p:cNvSpPr txBox="1"/>
          <p:nvPr/>
        </p:nvSpPr>
        <p:spPr>
          <a:xfrm>
            <a:off x="4320539" y="1603725"/>
            <a:ext cx="678180" cy="376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1e-4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C16BB3-C510-74F2-F8BA-59B51A749BDF}"/>
              </a:ext>
            </a:extLst>
          </p:cNvPr>
          <p:cNvSpPr txBox="1"/>
          <p:nvPr/>
        </p:nvSpPr>
        <p:spPr>
          <a:xfrm>
            <a:off x="4338065" y="2161934"/>
            <a:ext cx="678180" cy="376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32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CB26AB-AC30-3B19-C558-91467D219DBF}"/>
              </a:ext>
            </a:extLst>
          </p:cNvPr>
          <p:cNvSpPr txBox="1"/>
          <p:nvPr/>
        </p:nvSpPr>
        <p:spPr>
          <a:xfrm>
            <a:off x="4338065" y="2707215"/>
            <a:ext cx="678180" cy="376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</a:rPr>
              <a:t>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4FCB54-69A2-608D-855F-EA14A2161506}"/>
              </a:ext>
            </a:extLst>
          </p:cNvPr>
          <p:cNvSpPr txBox="1"/>
          <p:nvPr/>
        </p:nvSpPr>
        <p:spPr>
          <a:xfrm>
            <a:off x="4320539" y="3258960"/>
            <a:ext cx="3052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VGG16, ResNet50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FDF202-FF81-D2D9-9164-516DE973A28D}"/>
              </a:ext>
            </a:extLst>
          </p:cNvPr>
          <p:cNvSpPr txBox="1"/>
          <p:nvPr/>
        </p:nvSpPr>
        <p:spPr>
          <a:xfrm>
            <a:off x="4320538" y="3803085"/>
            <a:ext cx="370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Accuracy, F1-score, Precision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34B322-CE01-190F-5BB1-E62CA73C447D}"/>
              </a:ext>
            </a:extLst>
          </p:cNvPr>
          <p:cNvSpPr txBox="1"/>
          <p:nvPr/>
        </p:nvSpPr>
        <p:spPr>
          <a:xfrm>
            <a:off x="4320539" y="4347209"/>
            <a:ext cx="23469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rial Nova Light" panose="020B0304020202020204" pitchFamily="34" charset="0"/>
                <a:cs typeface="Arial"/>
              </a:rPr>
              <a:t>Binary_Crossentropy</a:t>
            </a:r>
            <a:endParaRPr lang="en-US">
              <a:latin typeface="Arial Nova Light" panose="020B03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8EC873C-A1E1-9F27-707F-C5457D2C1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532" y="134319"/>
            <a:ext cx="1106234" cy="10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33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22148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Car Detector Model: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Class distribution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Grafik 2" descr="countdown.gif">
            <a:extLst>
              <a:ext uri="{FF2B5EF4-FFF2-40B4-BE49-F238E27FC236}">
                <a16:creationId xmlns:a16="http://schemas.microsoft.com/office/drawing/2014/main" id="{CCD605AB-849F-942F-121F-5AE29B515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A5BF38-E00B-B69D-AE5E-A53F22D51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532" y="134319"/>
            <a:ext cx="1106234" cy="1077219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D7DF5F7-A360-14EF-A94D-608BBB883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7330898"/>
              </p:ext>
            </p:extLst>
          </p:nvPr>
        </p:nvGraphicFramePr>
        <p:xfrm>
          <a:off x="1078782" y="1568712"/>
          <a:ext cx="6238855" cy="3300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1869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22148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Car Detector Model: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Results (ResNet50)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Grafik 2" descr="countdown.gif">
            <a:extLst>
              <a:ext uri="{FF2B5EF4-FFF2-40B4-BE49-F238E27FC236}">
                <a16:creationId xmlns:a16="http://schemas.microsoft.com/office/drawing/2014/main" id="{CCD605AB-849F-942F-121F-5AE29B515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A5BF38-E00B-B69D-AE5E-A53F22D51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532" y="134319"/>
            <a:ext cx="1106234" cy="1077219"/>
          </a:xfrm>
          <a:prstGeom prst="rect">
            <a:avLst/>
          </a:prstGeom>
        </p:spPr>
      </p:pic>
      <p:pic>
        <p:nvPicPr>
          <p:cNvPr id="15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DB052DF3-8E9A-0958-EC0D-1BF6FDB77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1703070"/>
            <a:ext cx="4052624" cy="2941232"/>
          </a:xfrm>
          <a:prstGeom prst="rect">
            <a:avLst/>
          </a:prstGeom>
        </p:spPr>
      </p:pic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2D7DE18D-2AB0-7209-9DEA-EE63F97AB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98758"/>
            <a:ext cx="4320540" cy="17498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CFAB61-F307-BFB6-A4CC-F115263324A4}"/>
              </a:ext>
            </a:extLst>
          </p:cNvPr>
          <p:cNvSpPr txBox="1"/>
          <p:nvPr/>
        </p:nvSpPr>
        <p:spPr>
          <a:xfrm>
            <a:off x="5340531" y="1703070"/>
            <a:ext cx="31430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Arial Nova Light" panose="020B0304020202020204" pitchFamily="34" charset="0"/>
                <a:cs typeface="Arial"/>
              </a:rPr>
              <a:t>Classification_report_resnet</a:t>
            </a:r>
            <a:endParaRPr lang="en-US" sz="160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67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81EB6B-DAD5-0F74-98D6-1495AA550B5D}"/>
              </a:ext>
            </a:extLst>
          </p:cNvPr>
          <p:cNvSpPr txBox="1"/>
          <p:nvPr/>
        </p:nvSpPr>
        <p:spPr>
          <a:xfrm>
            <a:off x="461288" y="576082"/>
            <a:ext cx="22695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Results with vgg16 – sticking with this</a:t>
            </a:r>
            <a:endParaRPr lang="en-US" b="1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D43A5B7-1588-ECA3-EEF2-8706BE41E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1592668"/>
            <a:ext cx="4411980" cy="3207844"/>
          </a:xfrm>
          <a:prstGeom prst="rect">
            <a:avLst/>
          </a:prstGeom>
        </p:spPr>
      </p:pic>
      <p:sp>
        <p:nvSpPr>
          <p:cNvPr id="7" name="AutoShape 11">
            <a:extLst>
              <a:ext uri="{FF2B5EF4-FFF2-40B4-BE49-F238E27FC236}">
                <a16:creationId xmlns:a16="http://schemas.microsoft.com/office/drawing/2014/main" id="{60E0B957-6E04-8B4D-A9E6-6C5F70935B4A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94642-CACF-82E5-F397-8CE8AE3F0E2D}"/>
              </a:ext>
            </a:extLst>
          </p:cNvPr>
          <p:cNvSpPr txBox="1"/>
          <p:nvPr/>
        </p:nvSpPr>
        <p:spPr>
          <a:xfrm>
            <a:off x="189919" y="122148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Car Detector Model: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Results (VGG16)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97F44C-049F-8CD9-9244-A0129F331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532" y="134319"/>
            <a:ext cx="1106234" cy="1077219"/>
          </a:xfrm>
          <a:prstGeom prst="rect">
            <a:avLst/>
          </a:prstGeom>
        </p:spPr>
      </p:pic>
      <p:pic>
        <p:nvPicPr>
          <p:cNvPr id="2" name="Picture 4" descr="Table&#10;&#10;Description automatically generated">
            <a:extLst>
              <a:ext uri="{FF2B5EF4-FFF2-40B4-BE49-F238E27FC236}">
                <a16:creationId xmlns:a16="http://schemas.microsoft.com/office/drawing/2014/main" id="{C292EAE2-FB5B-CB42-91F4-2F94CC04B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540" y="2291218"/>
            <a:ext cx="4442460" cy="1810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47523-9E19-23EA-9514-7E6933E4301C}"/>
              </a:ext>
            </a:extLst>
          </p:cNvPr>
          <p:cNvSpPr txBox="1"/>
          <p:nvPr/>
        </p:nvSpPr>
        <p:spPr>
          <a:xfrm>
            <a:off x="5442131" y="1639106"/>
            <a:ext cx="32766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Arial Nova Light" panose="020B0304020202020204" pitchFamily="34" charset="0"/>
                <a:cs typeface="Arial"/>
              </a:rPr>
              <a:t>Classification_report_vgg</a:t>
            </a:r>
            <a:endParaRPr lang="en-US" sz="160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37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8753A7EE4F104489D6F39D79D1BF42" ma:contentTypeVersion="4" ma:contentTypeDescription="Create a new document." ma:contentTypeScope="" ma:versionID="e960653946a9ce811f367d103aedca50">
  <xsd:schema xmlns:xsd="http://www.w3.org/2001/XMLSchema" xmlns:xs="http://www.w3.org/2001/XMLSchema" xmlns:p="http://schemas.microsoft.com/office/2006/metadata/properties" xmlns:ns2="a808fc1f-b5fd-4e41-9d07-682561c11043" targetNamespace="http://schemas.microsoft.com/office/2006/metadata/properties" ma:root="true" ma:fieldsID="0e367c33a7c91cad604ff748424737e7" ns2:_="">
    <xsd:import namespace="a808fc1f-b5fd-4e41-9d07-682561c11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8fc1f-b5fd-4e41-9d07-682561c110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B01BD9-49C9-4533-BE8F-BC3F9E034359}">
  <ds:schemaRefs>
    <ds:schemaRef ds:uri="a808fc1f-b5fd-4e41-9d07-682561c110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E689295-2476-41D0-BFA7-CE0B48831E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556B70-628E-4B87-9F0F-B0F760CE055E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808fc1f-b5fd-4e41-9d07-682561c1104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5</TotalTime>
  <Words>494</Words>
  <Application>Microsoft Office PowerPoint</Application>
  <PresentationFormat>On-screen Show (16:9)</PresentationFormat>
  <Paragraphs>92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</vt:lpstr>
      <vt:lpstr>Arial Nova Light</vt:lpstr>
      <vt:lpstr>Calibri</vt:lpstr>
      <vt:lpstr>Courier New</vt:lpstr>
      <vt:lpstr>Montserrat</vt:lpstr>
      <vt:lpstr>Segoe UI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ga68bow</dc:creator>
  <cp:lastModifiedBy>Melvin Mathew</cp:lastModifiedBy>
  <cp:revision>8</cp:revision>
  <cp:lastPrinted>2015-07-30T14:04:45Z</cp:lastPrinted>
  <dcterms:created xsi:type="dcterms:W3CDTF">2017-11-15T09:52:15Z</dcterms:created>
  <dcterms:modified xsi:type="dcterms:W3CDTF">2022-06-21T17:04:16Z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0x010100B58753A7EE4F104489D6F39D79D1BF42</vt:lpwstr>
  </property>
</Properties>
</file>